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2" r:id="rId1"/>
  </p:sldMasterIdLst>
  <p:notesMasterIdLst>
    <p:notesMasterId r:id="rId18"/>
  </p:notesMasterIdLst>
  <p:sldIdLst>
    <p:sldId id="256" r:id="rId2"/>
    <p:sldId id="290" r:id="rId3"/>
    <p:sldId id="294" r:id="rId4"/>
    <p:sldId id="258" r:id="rId5"/>
    <p:sldId id="283" r:id="rId6"/>
    <p:sldId id="291" r:id="rId7"/>
    <p:sldId id="292" r:id="rId8"/>
    <p:sldId id="293" r:id="rId9"/>
    <p:sldId id="265" r:id="rId10"/>
    <p:sldId id="267" r:id="rId11"/>
    <p:sldId id="286" r:id="rId12"/>
    <p:sldId id="287" r:id="rId13"/>
    <p:sldId id="288" r:id="rId14"/>
    <p:sldId id="289" r:id="rId15"/>
    <p:sldId id="285" r:id="rId16"/>
    <p:sldId id="2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DEC9AE-304C-432B-B1B6-E82AC2E9EA8D}" v="202" dt="2020-08-03T02:56:40.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0" autoAdjust="0"/>
    <p:restoredTop sz="89064" autoAdjust="0"/>
  </p:normalViewPr>
  <p:slideViewPr>
    <p:cSldViewPr snapToGrid="0">
      <p:cViewPr varScale="1">
        <p:scale>
          <a:sx n="112" d="100"/>
          <a:sy n="112" d="100"/>
        </p:scale>
        <p:origin x="780" y="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ABD7EA-CAE7-4C2A-BB24-4787CEEAEFAB}" type="doc">
      <dgm:prSet loTypeId="urn:microsoft.com/office/officeart/2005/8/layout/vList4" loCatId="list" qsTypeId="urn:microsoft.com/office/officeart/2005/8/quickstyle/simple5" qsCatId="simple" csTypeId="urn:microsoft.com/office/officeart/2005/8/colors/accent1_1" csCatId="accent1" phldr="1"/>
      <dgm:spPr/>
      <dgm:t>
        <a:bodyPr/>
        <a:lstStyle/>
        <a:p>
          <a:endParaRPr lang="en-US"/>
        </a:p>
      </dgm:t>
    </dgm:pt>
    <dgm:pt modelId="{77CEF8A8-50B5-4D0F-9D4E-F78E8BF18CA6}">
      <dgm:prSet phldrT="[Text]"/>
      <dgm:spPr/>
      <dgm:t>
        <a:bodyPr/>
        <a:lstStyle/>
        <a:p>
          <a:r>
            <a:rPr lang="en-US" altLang="zh-CN" dirty="0"/>
            <a:t>Flexible Parking Spaces</a:t>
          </a:r>
          <a:endParaRPr lang="en-US" dirty="0"/>
        </a:p>
      </dgm:t>
    </dgm:pt>
    <dgm:pt modelId="{0C617501-6566-40F3-B6AC-DCA759DA7A3A}" type="parTrans" cxnId="{CCAFC5DC-155F-4FF4-A072-955D1E451539}">
      <dgm:prSet/>
      <dgm:spPr/>
      <dgm:t>
        <a:bodyPr/>
        <a:lstStyle/>
        <a:p>
          <a:endParaRPr lang="en-US"/>
        </a:p>
      </dgm:t>
    </dgm:pt>
    <dgm:pt modelId="{CBCB9A5F-B78B-40F3-859C-FFB796A84AEB}" type="sibTrans" cxnId="{CCAFC5DC-155F-4FF4-A072-955D1E451539}">
      <dgm:prSet/>
      <dgm:spPr/>
      <dgm:t>
        <a:bodyPr/>
        <a:lstStyle/>
        <a:p>
          <a:endParaRPr lang="en-US"/>
        </a:p>
      </dgm:t>
    </dgm:pt>
    <dgm:pt modelId="{B2B3DD6C-768C-4277-B446-0EA4A9A69970}">
      <dgm:prSet phldrT="[Text]"/>
      <dgm:spPr/>
      <dgm:t>
        <a:bodyPr/>
        <a:lstStyle/>
        <a:p>
          <a:r>
            <a:rPr lang="en-US" dirty="0" err="1"/>
            <a:t>IntelliPA</a:t>
          </a:r>
          <a:r>
            <a:rPr lang="en-US" dirty="0"/>
            <a:t>, Parking Bay Managing Platform</a:t>
          </a:r>
        </a:p>
      </dgm:t>
    </dgm:pt>
    <dgm:pt modelId="{7312707F-81B4-4A23-A099-0043D92D4D3B}" type="parTrans" cxnId="{BFA0CFE4-72AB-4683-9E67-AD174E9C040C}">
      <dgm:prSet/>
      <dgm:spPr/>
      <dgm:t>
        <a:bodyPr/>
        <a:lstStyle/>
        <a:p>
          <a:endParaRPr lang="en-US"/>
        </a:p>
      </dgm:t>
    </dgm:pt>
    <dgm:pt modelId="{0D3DDB5E-2AF8-4575-9664-7119EFD452FB}" type="sibTrans" cxnId="{BFA0CFE4-72AB-4683-9E67-AD174E9C040C}">
      <dgm:prSet/>
      <dgm:spPr/>
      <dgm:t>
        <a:bodyPr/>
        <a:lstStyle/>
        <a:p>
          <a:endParaRPr lang="en-US"/>
        </a:p>
      </dgm:t>
    </dgm:pt>
    <dgm:pt modelId="{6B1744E8-5DBA-4BA3-8CF5-373BCCB06A3D}">
      <dgm:prSet phldrT="[Text]"/>
      <dgm:spPr/>
      <dgm:t>
        <a:bodyPr/>
        <a:lstStyle/>
        <a:p>
          <a:r>
            <a:rPr lang="en-US" dirty="0"/>
            <a:t>Shared Car Park and more</a:t>
          </a:r>
        </a:p>
      </dgm:t>
    </dgm:pt>
    <dgm:pt modelId="{94932CC7-4E14-4193-9255-4EBABD1B8CE9}" type="parTrans" cxnId="{725A2178-D58C-41C9-BCB1-D821043893B0}">
      <dgm:prSet/>
      <dgm:spPr/>
      <dgm:t>
        <a:bodyPr/>
        <a:lstStyle/>
        <a:p>
          <a:endParaRPr lang="en-US"/>
        </a:p>
      </dgm:t>
    </dgm:pt>
    <dgm:pt modelId="{6AC62690-18E7-4CE3-AE3B-9922A58182F2}" type="sibTrans" cxnId="{725A2178-D58C-41C9-BCB1-D821043893B0}">
      <dgm:prSet/>
      <dgm:spPr/>
      <dgm:t>
        <a:bodyPr/>
        <a:lstStyle/>
        <a:p>
          <a:endParaRPr lang="en-US"/>
        </a:p>
      </dgm:t>
    </dgm:pt>
    <dgm:pt modelId="{F1E842C4-9675-4161-B69D-37F887056053}" type="pres">
      <dgm:prSet presAssocID="{E1ABD7EA-CAE7-4C2A-BB24-4787CEEAEFAB}" presName="linear" presStyleCnt="0">
        <dgm:presLayoutVars>
          <dgm:dir/>
          <dgm:resizeHandles val="exact"/>
        </dgm:presLayoutVars>
      </dgm:prSet>
      <dgm:spPr/>
    </dgm:pt>
    <dgm:pt modelId="{984B5EB8-3FA5-4BCA-B421-B54A4E3E57FA}" type="pres">
      <dgm:prSet presAssocID="{77CEF8A8-50B5-4D0F-9D4E-F78E8BF18CA6}" presName="comp" presStyleCnt="0"/>
      <dgm:spPr/>
    </dgm:pt>
    <dgm:pt modelId="{8C40E8A6-0AF9-4594-A29C-B6895D13516B}" type="pres">
      <dgm:prSet presAssocID="{77CEF8A8-50B5-4D0F-9D4E-F78E8BF18CA6}" presName="box" presStyleLbl="node1" presStyleIdx="0" presStyleCnt="3"/>
      <dgm:spPr/>
    </dgm:pt>
    <dgm:pt modelId="{084A0688-4DDA-4EB5-927A-4D57F991E888}" type="pres">
      <dgm:prSet presAssocID="{77CEF8A8-50B5-4D0F-9D4E-F78E8BF18CA6}"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9000" b="-29000"/>
          </a:stretch>
        </a:blipFill>
      </dgm:spPr>
      <dgm:extLst>
        <a:ext uri="{E40237B7-FDA0-4F09-8148-C483321AD2D9}">
          <dgm14:cNvPr xmlns:dgm14="http://schemas.microsoft.com/office/drawing/2010/diagram" id="0" name="" descr="Car"/>
        </a:ext>
      </dgm:extLst>
    </dgm:pt>
    <dgm:pt modelId="{FD8A5DDB-27EC-4303-BCCF-2BEB872AC65D}" type="pres">
      <dgm:prSet presAssocID="{77CEF8A8-50B5-4D0F-9D4E-F78E8BF18CA6}" presName="text" presStyleLbl="node1" presStyleIdx="0" presStyleCnt="3">
        <dgm:presLayoutVars>
          <dgm:bulletEnabled val="1"/>
        </dgm:presLayoutVars>
      </dgm:prSet>
      <dgm:spPr/>
    </dgm:pt>
    <dgm:pt modelId="{F2803AC4-CD94-4A60-BA0D-48CDA891D562}" type="pres">
      <dgm:prSet presAssocID="{CBCB9A5F-B78B-40F3-859C-FFB796A84AEB}" presName="spacer" presStyleCnt="0"/>
      <dgm:spPr/>
    </dgm:pt>
    <dgm:pt modelId="{ABABCF10-ECE0-47B9-A0DD-7E236964A0D2}" type="pres">
      <dgm:prSet presAssocID="{B2B3DD6C-768C-4277-B446-0EA4A9A69970}" presName="comp" presStyleCnt="0"/>
      <dgm:spPr/>
    </dgm:pt>
    <dgm:pt modelId="{9C0D5204-B624-4D80-8A03-270081D0E930}" type="pres">
      <dgm:prSet presAssocID="{B2B3DD6C-768C-4277-B446-0EA4A9A69970}" presName="box" presStyleLbl="node1" presStyleIdx="1" presStyleCnt="3"/>
      <dgm:spPr/>
    </dgm:pt>
    <dgm:pt modelId="{1BB0EA93-30D2-4EE3-89B2-F3B438179D8F}" type="pres">
      <dgm:prSet presAssocID="{B2B3DD6C-768C-4277-B446-0EA4A9A69970}" presName="img"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9000" b="-29000"/>
          </a:stretch>
        </a:blipFill>
      </dgm:spPr>
    </dgm:pt>
    <dgm:pt modelId="{8824E400-2E10-4C74-9AD9-BEEE77FE335C}" type="pres">
      <dgm:prSet presAssocID="{B2B3DD6C-768C-4277-B446-0EA4A9A69970}" presName="text" presStyleLbl="node1" presStyleIdx="1" presStyleCnt="3">
        <dgm:presLayoutVars>
          <dgm:bulletEnabled val="1"/>
        </dgm:presLayoutVars>
      </dgm:prSet>
      <dgm:spPr/>
    </dgm:pt>
    <dgm:pt modelId="{AC9DCC29-2DB2-45DC-9B2C-2D77EEE4FA1C}" type="pres">
      <dgm:prSet presAssocID="{0D3DDB5E-2AF8-4575-9664-7119EFD452FB}" presName="spacer" presStyleCnt="0"/>
      <dgm:spPr/>
    </dgm:pt>
    <dgm:pt modelId="{35A451F5-5C7A-4EF8-AEC1-1C6AFB0BC55A}" type="pres">
      <dgm:prSet presAssocID="{6B1744E8-5DBA-4BA3-8CF5-373BCCB06A3D}" presName="comp" presStyleCnt="0"/>
      <dgm:spPr/>
    </dgm:pt>
    <dgm:pt modelId="{5353A4E8-D5D7-46BE-B189-47D85038E5B4}" type="pres">
      <dgm:prSet presAssocID="{6B1744E8-5DBA-4BA3-8CF5-373BCCB06A3D}" presName="box" presStyleLbl="node1" presStyleIdx="2" presStyleCnt="3"/>
      <dgm:spPr/>
    </dgm:pt>
    <dgm:pt modelId="{B11903B4-5FDB-4B4D-A00A-7AD4B0480B55}" type="pres">
      <dgm:prSet presAssocID="{6B1744E8-5DBA-4BA3-8CF5-373BCCB06A3D}" presName="img" presStyleLbl="fgImgPlac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29000" b="-29000"/>
          </a:stretch>
        </a:blipFill>
      </dgm:spPr>
      <dgm:extLst>
        <a:ext uri="{E40237B7-FDA0-4F09-8148-C483321AD2D9}">
          <dgm14:cNvPr xmlns:dgm14="http://schemas.microsoft.com/office/drawing/2010/diagram" id="0" name="" descr="Car"/>
        </a:ext>
      </dgm:extLst>
    </dgm:pt>
    <dgm:pt modelId="{DFA0EB29-9452-4493-97A6-6EF5FAD00049}" type="pres">
      <dgm:prSet presAssocID="{6B1744E8-5DBA-4BA3-8CF5-373BCCB06A3D}" presName="text" presStyleLbl="node1" presStyleIdx="2" presStyleCnt="3">
        <dgm:presLayoutVars>
          <dgm:bulletEnabled val="1"/>
        </dgm:presLayoutVars>
      </dgm:prSet>
      <dgm:spPr/>
    </dgm:pt>
  </dgm:ptLst>
  <dgm:cxnLst>
    <dgm:cxn modelId="{C554D20D-168B-40C6-B127-9B949B7DEBFF}" type="presOf" srcId="{B2B3DD6C-768C-4277-B446-0EA4A9A69970}" destId="{8824E400-2E10-4C74-9AD9-BEEE77FE335C}" srcOrd="1" destOrd="0" presId="urn:microsoft.com/office/officeart/2005/8/layout/vList4"/>
    <dgm:cxn modelId="{B6A82148-420D-4F38-BC4A-E4E7CD631614}" type="presOf" srcId="{6B1744E8-5DBA-4BA3-8CF5-373BCCB06A3D}" destId="{5353A4E8-D5D7-46BE-B189-47D85038E5B4}" srcOrd="0" destOrd="0" presId="urn:microsoft.com/office/officeart/2005/8/layout/vList4"/>
    <dgm:cxn modelId="{725A2178-D58C-41C9-BCB1-D821043893B0}" srcId="{E1ABD7EA-CAE7-4C2A-BB24-4787CEEAEFAB}" destId="{6B1744E8-5DBA-4BA3-8CF5-373BCCB06A3D}" srcOrd="2" destOrd="0" parTransId="{94932CC7-4E14-4193-9255-4EBABD1B8CE9}" sibTransId="{6AC62690-18E7-4CE3-AE3B-9922A58182F2}"/>
    <dgm:cxn modelId="{6CAA5083-890D-4912-B495-66B375B580D2}" type="presOf" srcId="{B2B3DD6C-768C-4277-B446-0EA4A9A69970}" destId="{9C0D5204-B624-4D80-8A03-270081D0E930}" srcOrd="0" destOrd="0" presId="urn:microsoft.com/office/officeart/2005/8/layout/vList4"/>
    <dgm:cxn modelId="{9EC6BAB8-5513-46CE-985D-6A5D7002FDD2}" type="presOf" srcId="{77CEF8A8-50B5-4D0F-9D4E-F78E8BF18CA6}" destId="{FD8A5DDB-27EC-4303-BCCF-2BEB872AC65D}" srcOrd="1" destOrd="0" presId="urn:microsoft.com/office/officeart/2005/8/layout/vList4"/>
    <dgm:cxn modelId="{034779C2-0719-4368-A6D9-445836D9E059}" type="presOf" srcId="{77CEF8A8-50B5-4D0F-9D4E-F78E8BF18CA6}" destId="{8C40E8A6-0AF9-4594-A29C-B6895D13516B}" srcOrd="0" destOrd="0" presId="urn:microsoft.com/office/officeart/2005/8/layout/vList4"/>
    <dgm:cxn modelId="{CCAFC5DC-155F-4FF4-A072-955D1E451539}" srcId="{E1ABD7EA-CAE7-4C2A-BB24-4787CEEAEFAB}" destId="{77CEF8A8-50B5-4D0F-9D4E-F78E8BF18CA6}" srcOrd="0" destOrd="0" parTransId="{0C617501-6566-40F3-B6AC-DCA759DA7A3A}" sibTransId="{CBCB9A5F-B78B-40F3-859C-FFB796A84AEB}"/>
    <dgm:cxn modelId="{95B8EEE2-50C2-4100-8C2F-14001410647A}" type="presOf" srcId="{E1ABD7EA-CAE7-4C2A-BB24-4787CEEAEFAB}" destId="{F1E842C4-9675-4161-B69D-37F887056053}" srcOrd="0" destOrd="0" presId="urn:microsoft.com/office/officeart/2005/8/layout/vList4"/>
    <dgm:cxn modelId="{BFA0CFE4-72AB-4683-9E67-AD174E9C040C}" srcId="{E1ABD7EA-CAE7-4C2A-BB24-4787CEEAEFAB}" destId="{B2B3DD6C-768C-4277-B446-0EA4A9A69970}" srcOrd="1" destOrd="0" parTransId="{7312707F-81B4-4A23-A099-0043D92D4D3B}" sibTransId="{0D3DDB5E-2AF8-4575-9664-7119EFD452FB}"/>
    <dgm:cxn modelId="{75E1CEEA-AE94-4618-A26E-2AE38B706599}" type="presOf" srcId="{6B1744E8-5DBA-4BA3-8CF5-373BCCB06A3D}" destId="{DFA0EB29-9452-4493-97A6-6EF5FAD00049}" srcOrd="1" destOrd="0" presId="urn:microsoft.com/office/officeart/2005/8/layout/vList4"/>
    <dgm:cxn modelId="{04CC9F1F-91D9-4AD4-8162-7E15E98DEF36}" type="presParOf" srcId="{F1E842C4-9675-4161-B69D-37F887056053}" destId="{984B5EB8-3FA5-4BCA-B421-B54A4E3E57FA}" srcOrd="0" destOrd="0" presId="urn:microsoft.com/office/officeart/2005/8/layout/vList4"/>
    <dgm:cxn modelId="{A0F50E7D-A267-40F2-AE34-3BB0AD45E52E}" type="presParOf" srcId="{984B5EB8-3FA5-4BCA-B421-B54A4E3E57FA}" destId="{8C40E8A6-0AF9-4594-A29C-B6895D13516B}" srcOrd="0" destOrd="0" presId="urn:microsoft.com/office/officeart/2005/8/layout/vList4"/>
    <dgm:cxn modelId="{516B3AEE-5416-4F3D-9B7A-B5BE45813359}" type="presParOf" srcId="{984B5EB8-3FA5-4BCA-B421-B54A4E3E57FA}" destId="{084A0688-4DDA-4EB5-927A-4D57F991E888}" srcOrd="1" destOrd="0" presId="urn:microsoft.com/office/officeart/2005/8/layout/vList4"/>
    <dgm:cxn modelId="{1E2CF1C8-A975-4FD6-B0CE-60740D41A78C}" type="presParOf" srcId="{984B5EB8-3FA5-4BCA-B421-B54A4E3E57FA}" destId="{FD8A5DDB-27EC-4303-BCCF-2BEB872AC65D}" srcOrd="2" destOrd="0" presId="urn:microsoft.com/office/officeart/2005/8/layout/vList4"/>
    <dgm:cxn modelId="{9BD811B5-EBD9-4306-889E-DDD28DDC5539}" type="presParOf" srcId="{F1E842C4-9675-4161-B69D-37F887056053}" destId="{F2803AC4-CD94-4A60-BA0D-48CDA891D562}" srcOrd="1" destOrd="0" presId="urn:microsoft.com/office/officeart/2005/8/layout/vList4"/>
    <dgm:cxn modelId="{068025FC-1148-4BF7-A7B1-F610F6D4D771}" type="presParOf" srcId="{F1E842C4-9675-4161-B69D-37F887056053}" destId="{ABABCF10-ECE0-47B9-A0DD-7E236964A0D2}" srcOrd="2" destOrd="0" presId="urn:microsoft.com/office/officeart/2005/8/layout/vList4"/>
    <dgm:cxn modelId="{2B30D79A-E64D-4CC9-BF9A-9111F021BB67}" type="presParOf" srcId="{ABABCF10-ECE0-47B9-A0DD-7E236964A0D2}" destId="{9C0D5204-B624-4D80-8A03-270081D0E930}" srcOrd="0" destOrd="0" presId="urn:microsoft.com/office/officeart/2005/8/layout/vList4"/>
    <dgm:cxn modelId="{7CAB85FB-B634-43AF-AF3D-61985A88A8A7}" type="presParOf" srcId="{ABABCF10-ECE0-47B9-A0DD-7E236964A0D2}" destId="{1BB0EA93-30D2-4EE3-89B2-F3B438179D8F}" srcOrd="1" destOrd="0" presId="urn:microsoft.com/office/officeart/2005/8/layout/vList4"/>
    <dgm:cxn modelId="{6D86F376-550C-4861-8C6E-A29CB93577C6}" type="presParOf" srcId="{ABABCF10-ECE0-47B9-A0DD-7E236964A0D2}" destId="{8824E400-2E10-4C74-9AD9-BEEE77FE335C}" srcOrd="2" destOrd="0" presId="urn:microsoft.com/office/officeart/2005/8/layout/vList4"/>
    <dgm:cxn modelId="{C3F57B0C-A9A5-4F76-B577-CEC51DC0AA3A}" type="presParOf" srcId="{F1E842C4-9675-4161-B69D-37F887056053}" destId="{AC9DCC29-2DB2-45DC-9B2C-2D77EEE4FA1C}" srcOrd="3" destOrd="0" presId="urn:microsoft.com/office/officeart/2005/8/layout/vList4"/>
    <dgm:cxn modelId="{13D88180-08BF-4F0F-B746-5F3B01F52EBB}" type="presParOf" srcId="{F1E842C4-9675-4161-B69D-37F887056053}" destId="{35A451F5-5C7A-4EF8-AEC1-1C6AFB0BC55A}" srcOrd="4" destOrd="0" presId="urn:microsoft.com/office/officeart/2005/8/layout/vList4"/>
    <dgm:cxn modelId="{FE7CD672-8049-47E0-BA24-2C2F4AA10C10}" type="presParOf" srcId="{35A451F5-5C7A-4EF8-AEC1-1C6AFB0BC55A}" destId="{5353A4E8-D5D7-46BE-B189-47D85038E5B4}" srcOrd="0" destOrd="0" presId="urn:microsoft.com/office/officeart/2005/8/layout/vList4"/>
    <dgm:cxn modelId="{A3050087-03BF-4172-AF6C-60B414B8F258}" type="presParOf" srcId="{35A451F5-5C7A-4EF8-AEC1-1C6AFB0BC55A}" destId="{B11903B4-5FDB-4B4D-A00A-7AD4B0480B55}" srcOrd="1" destOrd="0" presId="urn:microsoft.com/office/officeart/2005/8/layout/vList4"/>
    <dgm:cxn modelId="{C07C54C1-8466-4FCA-8941-820BCE7F8555}" type="presParOf" srcId="{35A451F5-5C7A-4EF8-AEC1-1C6AFB0BC55A}" destId="{DFA0EB29-9452-4493-97A6-6EF5FAD0004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0E8A6-0AF9-4594-A29C-B6895D13516B}">
      <dsp:nvSpPr>
        <dsp:cNvPr id="0" name=""/>
        <dsp:cNvSpPr/>
      </dsp:nvSpPr>
      <dsp:spPr>
        <a:xfrm>
          <a:off x="0" y="0"/>
          <a:ext cx="7331685" cy="116416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t>Flexible Parking Spaces</a:t>
          </a:r>
          <a:endParaRPr lang="en-US" sz="3200" kern="1200" dirty="0"/>
        </a:p>
      </dsp:txBody>
      <dsp:txXfrm>
        <a:off x="1582753" y="0"/>
        <a:ext cx="5748931" cy="1164166"/>
      </dsp:txXfrm>
    </dsp:sp>
    <dsp:sp modelId="{084A0688-4DDA-4EB5-927A-4D57F991E888}">
      <dsp:nvSpPr>
        <dsp:cNvPr id="0" name=""/>
        <dsp:cNvSpPr/>
      </dsp:nvSpPr>
      <dsp:spPr>
        <a:xfrm>
          <a:off x="116416" y="116416"/>
          <a:ext cx="1466337" cy="93133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9000" b="-2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C0D5204-B624-4D80-8A03-270081D0E930}">
      <dsp:nvSpPr>
        <dsp:cNvPr id="0" name=""/>
        <dsp:cNvSpPr/>
      </dsp:nvSpPr>
      <dsp:spPr>
        <a:xfrm>
          <a:off x="0" y="1280583"/>
          <a:ext cx="7331685" cy="116416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IntelliPA</a:t>
          </a:r>
          <a:r>
            <a:rPr lang="en-US" sz="3200" kern="1200" dirty="0"/>
            <a:t>, Parking Bay Managing Platform</a:t>
          </a:r>
        </a:p>
      </dsp:txBody>
      <dsp:txXfrm>
        <a:off x="1582753" y="1280583"/>
        <a:ext cx="5748931" cy="1164166"/>
      </dsp:txXfrm>
    </dsp:sp>
    <dsp:sp modelId="{1BB0EA93-30D2-4EE3-89B2-F3B438179D8F}">
      <dsp:nvSpPr>
        <dsp:cNvPr id="0" name=""/>
        <dsp:cNvSpPr/>
      </dsp:nvSpPr>
      <dsp:spPr>
        <a:xfrm>
          <a:off x="116416" y="1397000"/>
          <a:ext cx="1466337" cy="93133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9000" b="-2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5353A4E8-D5D7-46BE-B189-47D85038E5B4}">
      <dsp:nvSpPr>
        <dsp:cNvPr id="0" name=""/>
        <dsp:cNvSpPr/>
      </dsp:nvSpPr>
      <dsp:spPr>
        <a:xfrm>
          <a:off x="0" y="2561167"/>
          <a:ext cx="7331685" cy="116416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Shared Car Park and more</a:t>
          </a:r>
        </a:p>
      </dsp:txBody>
      <dsp:txXfrm>
        <a:off x="1582753" y="2561167"/>
        <a:ext cx="5748931" cy="1164166"/>
      </dsp:txXfrm>
    </dsp:sp>
    <dsp:sp modelId="{B11903B4-5FDB-4B4D-A00A-7AD4B0480B55}">
      <dsp:nvSpPr>
        <dsp:cNvPr id="0" name=""/>
        <dsp:cNvSpPr/>
      </dsp:nvSpPr>
      <dsp:spPr>
        <a:xfrm>
          <a:off x="116416" y="2677583"/>
          <a:ext cx="1466337" cy="93133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29000" b="-2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96654-3317-4944-9077-D793A90D8F4F}" type="datetimeFigureOut">
              <a:rPr lang="zh-CN" altLang="en-US" smtClean="0"/>
              <a:t>2020/8/3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C88583-98C9-4EC0-871A-80F24B83A002}" type="slidenum">
              <a:rPr lang="zh-CN" altLang="en-US" smtClean="0"/>
              <a:t>‹#›</a:t>
            </a:fld>
            <a:endParaRPr lang="zh-CN" altLang="en-US"/>
          </a:p>
        </p:txBody>
      </p:sp>
    </p:spTree>
    <p:extLst>
      <p:ext uri="{BB962C8B-B14F-4D97-AF65-F5344CB8AC3E}">
        <p14:creationId xmlns:p14="http://schemas.microsoft.com/office/powerpoint/2010/main" val="253352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C88583-98C9-4EC0-871A-80F24B83A002}" type="slidenum">
              <a:rPr lang="zh-CN" altLang="en-US" smtClean="0"/>
              <a:t>5</a:t>
            </a:fld>
            <a:endParaRPr lang="zh-CN" altLang="en-US"/>
          </a:p>
        </p:txBody>
      </p:sp>
    </p:spTree>
    <p:extLst>
      <p:ext uri="{BB962C8B-B14F-4D97-AF65-F5344CB8AC3E}">
        <p14:creationId xmlns:p14="http://schemas.microsoft.com/office/powerpoint/2010/main" val="3843518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Segoe UI" panose="020B0502040204020203" pitchFamily="34" charset="0"/>
              </a:rPr>
              <a:t>We developed a Back-End system for admin to see the </a:t>
            </a:r>
            <a:r>
              <a:rPr lang="en-US" altLang="zh-CN" b="0" i="0" dirty="0">
                <a:solidFill>
                  <a:srgbClr val="FF0000"/>
                </a:solidFill>
                <a:effectLst/>
                <a:latin typeface="Segoe UI" panose="020B0502040204020203" pitchFamily="34" charset="0"/>
              </a:rPr>
              <a:t>real-time updated parking information</a:t>
            </a:r>
            <a:r>
              <a:rPr lang="en-US" altLang="zh-CN" b="0" i="0" dirty="0">
                <a:solidFill>
                  <a:srgbClr val="000000"/>
                </a:solidFill>
                <a:effectLst/>
                <a:latin typeface="Segoe UI" panose="020B0502040204020203" pitchFamily="34" charset="0"/>
              </a:rPr>
              <a:t>, including remaining spaces, formal parking spaces left, flexible parking space left, remaining fixed parking spaces.</a:t>
            </a:r>
            <a:endParaRPr lang="zh-CN" altLang="en-US" dirty="0"/>
          </a:p>
          <a:p>
            <a:endParaRPr lang="en-US" dirty="0"/>
          </a:p>
        </p:txBody>
      </p:sp>
      <p:sp>
        <p:nvSpPr>
          <p:cNvPr id="4" name="Slide Number Placeholder 3"/>
          <p:cNvSpPr>
            <a:spLocks noGrp="1"/>
          </p:cNvSpPr>
          <p:nvPr>
            <p:ph type="sldNum" sz="quarter" idx="5"/>
          </p:nvPr>
        </p:nvSpPr>
        <p:spPr/>
        <p:txBody>
          <a:bodyPr/>
          <a:lstStyle/>
          <a:p>
            <a:fld id="{A7C88583-98C9-4EC0-871A-80F24B83A002}" type="slidenum">
              <a:rPr lang="zh-CN" altLang="en-US" smtClean="0"/>
              <a:t>6</a:t>
            </a:fld>
            <a:endParaRPr lang="zh-CN" altLang="en-US"/>
          </a:p>
        </p:txBody>
      </p:sp>
    </p:spTree>
    <p:extLst>
      <p:ext uri="{BB962C8B-B14F-4D97-AF65-F5344CB8AC3E}">
        <p14:creationId xmlns:p14="http://schemas.microsoft.com/office/powerpoint/2010/main" val="272002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Segoe UI" panose="020B0502040204020203" pitchFamily="34" charset="0"/>
              </a:rPr>
              <a:t>It can help the system </a:t>
            </a:r>
            <a:r>
              <a:rPr lang="en-US" altLang="zh-CN" b="0" i="0" dirty="0">
                <a:solidFill>
                  <a:srgbClr val="FF0000"/>
                </a:solidFill>
                <a:effectLst/>
                <a:latin typeface="Segoe UI" panose="020B0502040204020203" pitchFamily="34" charset="0"/>
              </a:rPr>
              <a:t>monitor the parking flow </a:t>
            </a:r>
            <a:r>
              <a:rPr lang="en-US" altLang="zh-CN" b="0" i="0" dirty="0">
                <a:solidFill>
                  <a:srgbClr val="000000"/>
                </a:solidFill>
                <a:effectLst/>
                <a:latin typeface="Segoe UI" panose="020B0502040204020203" pitchFamily="34" charset="0"/>
              </a:rPr>
              <a:t>in the area in real time, provide powerful help and support for precise command and dispatch, reasonable allocation of parking spaces, and scientific and efficient formulation of diversion strategies.</a:t>
            </a:r>
          </a:p>
          <a:p>
            <a:endParaRPr lang="en-US" dirty="0"/>
          </a:p>
        </p:txBody>
      </p:sp>
      <p:sp>
        <p:nvSpPr>
          <p:cNvPr id="4" name="Slide Number Placeholder 3"/>
          <p:cNvSpPr>
            <a:spLocks noGrp="1"/>
          </p:cNvSpPr>
          <p:nvPr>
            <p:ph type="sldNum" sz="quarter" idx="5"/>
          </p:nvPr>
        </p:nvSpPr>
        <p:spPr/>
        <p:txBody>
          <a:bodyPr/>
          <a:lstStyle/>
          <a:p>
            <a:fld id="{A7C88583-98C9-4EC0-871A-80F24B83A002}" type="slidenum">
              <a:rPr lang="zh-CN" altLang="en-US" smtClean="0"/>
              <a:t>8</a:t>
            </a:fld>
            <a:endParaRPr lang="zh-CN" altLang="en-US"/>
          </a:p>
        </p:txBody>
      </p:sp>
    </p:spTree>
    <p:extLst>
      <p:ext uri="{BB962C8B-B14F-4D97-AF65-F5344CB8AC3E}">
        <p14:creationId xmlns:p14="http://schemas.microsoft.com/office/powerpoint/2010/main" val="203477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F41D5-5C55-40B1-8987-ABE7048A66DD}" type="slidenum">
              <a:rPr lang="en-US" smtClean="0"/>
              <a:t>15</a:t>
            </a:fld>
            <a:endParaRPr lang="en-US"/>
          </a:p>
        </p:txBody>
      </p:sp>
    </p:spTree>
    <p:extLst>
      <p:ext uri="{BB962C8B-B14F-4D97-AF65-F5344CB8AC3E}">
        <p14:creationId xmlns:p14="http://schemas.microsoft.com/office/powerpoint/2010/main" val="1896173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815B0D6F-0B2F-44F4-8799-3936F20DC5C6}" type="datetime1">
              <a:rPr lang="en-US" altLang="zh-CN" smtClean="0"/>
              <a:t>8/3/2020</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18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5D5241B6-46C8-4C7C-9A21-FCFD5A038D93}" type="datetime1">
              <a:rPr lang="en-US" altLang="zh-CN" smtClean="0"/>
              <a:t>8/3/2020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70089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6291A0-4808-4405-9AE8-21303150C5BE}" type="datetime1">
              <a:rPr lang="en-US" altLang="zh-CN" smtClean="0"/>
              <a:t>8/3/2020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06030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98B19E57-18A8-4595-8926-6C6FE1E82C8A}" type="datetime1">
              <a:rPr lang="en-US" altLang="zh-CN" smtClean="0"/>
              <a:t>8/3/2020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5375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2FC875E0-82A2-4DAE-8AE7-2FF9260FB005}" type="datetime1">
              <a:rPr lang="en-US" altLang="zh-CN" smtClean="0"/>
              <a:t>8/3/2020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32380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D27E0743-C9B9-41BF-9297-1CE3D5E6CBEE}" type="datetime1">
              <a:rPr lang="en-US" altLang="zh-CN" smtClean="0"/>
              <a:t>8/3/2020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2034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4AFB8A65-58F7-4705-B7AB-6982E3F6F75F}" type="datetime1">
              <a:rPr lang="en-US" altLang="zh-CN" smtClean="0"/>
              <a:t>8/3/2020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6355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A806B0B7-37E6-45AD-80B4-69CDFCF2A530}" type="datetime1">
              <a:rPr lang="en-US" altLang="zh-CN" smtClean="0"/>
              <a:t>8/3/2020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20361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601032C0-8B26-4D67-B9E8-E849B658552A}" type="datetime1">
              <a:rPr lang="en-US" altLang="zh-CN" smtClean="0"/>
              <a:t>8/3/2020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8896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4F91EF15-DA19-4260-A9F4-929F04D9707C}" type="datetime1">
              <a:rPr lang="en-US" altLang="zh-CN" smtClean="0"/>
              <a:t>8/3/2020</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1922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5D6EF89E-3CF5-462D-BB32-21757B156DCC}" type="datetime1">
              <a:rPr lang="en-US" altLang="zh-CN" smtClean="0"/>
              <a:t>8/3/2020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308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A9CE0-E0D9-488E-8D65-65D2CBD965BD}" type="datetime1">
              <a:rPr lang="en-US" altLang="zh-CN" smtClean="0"/>
              <a:t>8/3/2020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462933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png"/><Relationship Id="rId7" Type="http://schemas.openxmlformats.org/officeDocument/2006/relationships/image" Target="../media/image52.jpg"/><Relationship Id="rId12"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jpg"/><Relationship Id="rId11" Type="http://schemas.openxmlformats.org/officeDocument/2006/relationships/image" Target="../media/image56.jpg"/><Relationship Id="rId5" Type="http://schemas.openxmlformats.org/officeDocument/2006/relationships/image" Target="../media/image50.png"/><Relationship Id="rId10" Type="http://schemas.openxmlformats.org/officeDocument/2006/relationships/image" Target="../media/image55.jpeg"/><Relationship Id="rId4" Type="http://schemas.openxmlformats.org/officeDocument/2006/relationships/image" Target="../media/image49.png"/><Relationship Id="rId9" Type="http://schemas.openxmlformats.org/officeDocument/2006/relationships/image" Target="../media/image54.jpe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jpeg"/><Relationship Id="rId3" Type="http://schemas.openxmlformats.org/officeDocument/2006/relationships/image" Target="../media/image21.sv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svg"/><Relationship Id="rId5" Type="http://schemas.openxmlformats.org/officeDocument/2006/relationships/image" Target="../media/image23.png"/><Relationship Id="rId15" Type="http://schemas.openxmlformats.org/officeDocument/2006/relationships/image" Target="../media/image33.jpe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39B7CFD-1597-4B33-B2F7-8D319148C6F1}"/>
              </a:ext>
            </a:extLst>
          </p:cNvPr>
          <p:cNvPicPr>
            <a:picLocks noChangeAspect="1"/>
          </p:cNvPicPr>
          <p:nvPr/>
        </p:nvPicPr>
        <p:blipFill rotWithShape="1">
          <a:blip r:embed="rId2"/>
          <a:srcRect l="9091" t="28079" r="-1" b="-1"/>
          <a:stretch/>
        </p:blipFill>
        <p:spPr>
          <a:xfrm>
            <a:off x="20" y="10"/>
            <a:ext cx="8668492" cy="6857990"/>
          </a:xfrm>
          <a:prstGeom prst="rect">
            <a:avLst/>
          </a:prstGeom>
        </p:spPr>
      </p:pic>
      <p:sp>
        <p:nvSpPr>
          <p:cNvPr id="42" name="Rectangle 41">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60B792-50DD-48BB-BE28-94F3E9235320}"/>
              </a:ext>
            </a:extLst>
          </p:cNvPr>
          <p:cNvSpPr>
            <a:spLocks noGrp="1"/>
          </p:cNvSpPr>
          <p:nvPr>
            <p:ph type="ctrTitle"/>
          </p:nvPr>
        </p:nvSpPr>
        <p:spPr>
          <a:xfrm>
            <a:off x="7848600" y="1122363"/>
            <a:ext cx="4023360" cy="3204134"/>
          </a:xfrm>
        </p:spPr>
        <p:txBody>
          <a:bodyPr anchor="b">
            <a:normAutofit/>
          </a:bodyPr>
          <a:lstStyle/>
          <a:p>
            <a:r>
              <a:rPr lang="en-US" altLang="zh-CN" sz="4800"/>
              <a:t>Intelligent Parking Assistant</a:t>
            </a:r>
            <a:endParaRPr lang="en-US" sz="4800" dirty="0"/>
          </a:p>
        </p:txBody>
      </p:sp>
      <p:sp>
        <p:nvSpPr>
          <p:cNvPr id="3" name="Subtitle 2">
            <a:extLst>
              <a:ext uri="{FF2B5EF4-FFF2-40B4-BE49-F238E27FC236}">
                <a16:creationId xmlns:a16="http://schemas.microsoft.com/office/drawing/2014/main" id="{88167BAA-383A-40E9-AD10-D294A6EAFD18}"/>
              </a:ext>
            </a:extLst>
          </p:cNvPr>
          <p:cNvSpPr>
            <a:spLocks noGrp="1"/>
          </p:cNvSpPr>
          <p:nvPr>
            <p:ph type="subTitle" idx="1"/>
          </p:nvPr>
        </p:nvSpPr>
        <p:spPr>
          <a:xfrm>
            <a:off x="7848600" y="4872922"/>
            <a:ext cx="4023360" cy="1208141"/>
          </a:xfrm>
        </p:spPr>
        <p:txBody>
          <a:bodyPr>
            <a:normAutofit/>
          </a:bodyPr>
          <a:lstStyle/>
          <a:p>
            <a:pPr>
              <a:lnSpc>
                <a:spcPct val="100000"/>
              </a:lnSpc>
            </a:pPr>
            <a:r>
              <a:rPr lang="en-US" sz="1700"/>
              <a:t>Presenter: Henry Huang</a:t>
            </a:r>
          </a:p>
          <a:p>
            <a:pPr>
              <a:lnSpc>
                <a:spcPct val="100000"/>
              </a:lnSpc>
            </a:pPr>
            <a:r>
              <a:rPr lang="en-US" sz="1700"/>
              <a:t>Team: IntelliPA</a:t>
            </a:r>
          </a:p>
          <a:p>
            <a:pPr>
              <a:lnSpc>
                <a:spcPct val="100000"/>
              </a:lnSpc>
            </a:pPr>
            <a:r>
              <a:rPr lang="en-US" sz="1700"/>
              <a:t>Hackathon FY20</a:t>
            </a:r>
            <a:endParaRPr lang="en-US" sz="1700" dirty="0"/>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A picture containing drawing&#10;&#10;Description automatically generated">
            <a:extLst>
              <a:ext uri="{FF2B5EF4-FFF2-40B4-BE49-F238E27FC236}">
                <a16:creationId xmlns:a16="http://schemas.microsoft.com/office/drawing/2014/main" id="{AD9AE00A-105B-4406-ABEF-F47DDB294E3B}"/>
              </a:ext>
            </a:extLst>
          </p:cNvPr>
          <p:cNvPicPr>
            <a:picLocks noChangeAspect="1"/>
          </p:cNvPicPr>
          <p:nvPr/>
        </p:nvPicPr>
        <p:blipFill>
          <a:blip r:embed="rId3"/>
          <a:stretch>
            <a:fillRect/>
          </a:stretch>
        </p:blipFill>
        <p:spPr>
          <a:xfrm>
            <a:off x="10639740" y="6294502"/>
            <a:ext cx="1477118" cy="487297"/>
          </a:xfrm>
          <a:prstGeom prst="rect">
            <a:avLst/>
          </a:prstGeom>
        </p:spPr>
      </p:pic>
    </p:spTree>
    <p:extLst>
      <p:ext uri="{BB962C8B-B14F-4D97-AF65-F5344CB8AC3E}">
        <p14:creationId xmlns:p14="http://schemas.microsoft.com/office/powerpoint/2010/main" val="2354766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79A6E-8F86-424B-8CB8-D0E945247002}"/>
              </a:ext>
            </a:extLst>
          </p:cNvPr>
          <p:cNvSpPr txBox="1"/>
          <p:nvPr/>
        </p:nvSpPr>
        <p:spPr>
          <a:xfrm>
            <a:off x="1064736" y="2082199"/>
            <a:ext cx="4540102" cy="830997"/>
          </a:xfrm>
          <a:prstGeom prst="rect">
            <a:avLst/>
          </a:prstGeom>
          <a:noFill/>
        </p:spPr>
        <p:txBody>
          <a:bodyPr wrap="square" rtlCol="0">
            <a:spAutoFit/>
          </a:bodyPr>
          <a:lstStyle/>
          <a:p>
            <a:r>
              <a:rPr lang="en-US" sz="1600" dirty="0"/>
              <a:t>Reservation &amp; Parking Bay Navigation</a:t>
            </a:r>
          </a:p>
          <a:p>
            <a:pPr marL="285750" indent="-285750">
              <a:buFont typeface="Arial" panose="020B0604020202020204" pitchFamily="34" charset="0"/>
              <a:buChar char="•"/>
            </a:pPr>
            <a:r>
              <a:rPr lang="en-US" altLang="zh-CN" sz="1600" dirty="0"/>
              <a:t>Help users to find their pre-selected parking bays quickly</a:t>
            </a:r>
            <a:endParaRPr lang="en-US" sz="1600" dirty="0"/>
          </a:p>
        </p:txBody>
      </p:sp>
      <p:sp>
        <p:nvSpPr>
          <p:cNvPr id="2" name="TextBox 1">
            <a:extLst>
              <a:ext uri="{FF2B5EF4-FFF2-40B4-BE49-F238E27FC236}">
                <a16:creationId xmlns:a16="http://schemas.microsoft.com/office/drawing/2014/main" id="{4EE05A2A-908B-4F3E-B3AD-88BD4EAFD035}"/>
              </a:ext>
            </a:extLst>
          </p:cNvPr>
          <p:cNvSpPr txBox="1"/>
          <p:nvPr/>
        </p:nvSpPr>
        <p:spPr>
          <a:xfrm>
            <a:off x="1064736" y="3260123"/>
            <a:ext cx="4540102" cy="1077218"/>
          </a:xfrm>
          <a:prstGeom prst="rect">
            <a:avLst/>
          </a:prstGeom>
          <a:noFill/>
        </p:spPr>
        <p:txBody>
          <a:bodyPr wrap="square" rtlCol="0">
            <a:spAutoFit/>
          </a:bodyPr>
          <a:lstStyle/>
          <a:p>
            <a:r>
              <a:rPr lang="en-US" sz="1600" dirty="0"/>
              <a:t>Flexible Parking Bay &amp; Intelligent Management</a:t>
            </a:r>
          </a:p>
          <a:p>
            <a:pPr marL="285750" indent="-285750">
              <a:buFont typeface="Arial" panose="020B0604020202020204" pitchFamily="34" charset="0"/>
              <a:buChar char="•"/>
            </a:pPr>
            <a:r>
              <a:rPr lang="en-US" sz="1600" dirty="0"/>
              <a:t>Increase parking lot capacity without physical expansion by Flexible Parking Bay Algorithm</a:t>
            </a:r>
          </a:p>
        </p:txBody>
      </p:sp>
      <p:sp>
        <p:nvSpPr>
          <p:cNvPr id="6" name="TextBox 5">
            <a:extLst>
              <a:ext uri="{FF2B5EF4-FFF2-40B4-BE49-F238E27FC236}">
                <a16:creationId xmlns:a16="http://schemas.microsoft.com/office/drawing/2014/main" id="{404DA5BA-F7B4-4E6C-88F3-1868B7614664}"/>
              </a:ext>
            </a:extLst>
          </p:cNvPr>
          <p:cNvSpPr txBox="1"/>
          <p:nvPr/>
        </p:nvSpPr>
        <p:spPr>
          <a:xfrm>
            <a:off x="1064737" y="4715046"/>
            <a:ext cx="4540101" cy="1631216"/>
          </a:xfrm>
          <a:prstGeom prst="rect">
            <a:avLst/>
          </a:prstGeom>
          <a:noFill/>
        </p:spPr>
        <p:txBody>
          <a:bodyPr wrap="square" rtlCol="0">
            <a:spAutoFit/>
          </a:bodyPr>
          <a:lstStyle/>
          <a:p>
            <a:r>
              <a:rPr lang="en-US" sz="1600" dirty="0"/>
              <a:t>Shared Parking Spaces &amp; Integrated Management</a:t>
            </a:r>
          </a:p>
          <a:p>
            <a:pPr marL="285750" indent="-285750">
              <a:buFont typeface="Arial" panose="020B0604020202020204" pitchFamily="34" charset="0"/>
              <a:buChar char="•"/>
            </a:pPr>
            <a:r>
              <a:rPr lang="en-US" sz="1600" dirty="0"/>
              <a:t>Fully utilize your/your company’s idle parking space resources and get rewarded!</a:t>
            </a:r>
          </a:p>
          <a:p>
            <a:pPr marL="285750" indent="-285750">
              <a:buFont typeface="Arial" panose="020B0604020202020204" pitchFamily="34" charset="0"/>
              <a:buChar char="•"/>
            </a:pPr>
            <a:r>
              <a:rPr lang="en-US" sz="1600" dirty="0"/>
              <a:t>Integrated Management system can help you manage all</a:t>
            </a:r>
          </a:p>
        </p:txBody>
      </p:sp>
      <p:pic>
        <p:nvPicPr>
          <p:cNvPr id="12" name="Picture 11">
            <a:extLst>
              <a:ext uri="{FF2B5EF4-FFF2-40B4-BE49-F238E27FC236}">
                <a16:creationId xmlns:a16="http://schemas.microsoft.com/office/drawing/2014/main" id="{C6A6E4A0-001C-4C05-A33B-AAFE21D4B746}"/>
              </a:ext>
            </a:extLst>
          </p:cNvPr>
          <p:cNvPicPr>
            <a:picLocks noChangeAspect="1"/>
          </p:cNvPicPr>
          <p:nvPr/>
        </p:nvPicPr>
        <p:blipFill>
          <a:blip r:embed="rId2"/>
          <a:stretch>
            <a:fillRect/>
          </a:stretch>
        </p:blipFill>
        <p:spPr>
          <a:xfrm>
            <a:off x="7642956" y="2195585"/>
            <a:ext cx="3341874" cy="4430986"/>
          </a:xfrm>
          <a:prstGeom prst="rect">
            <a:avLst/>
          </a:prstGeom>
        </p:spPr>
      </p:pic>
      <p:pic>
        <p:nvPicPr>
          <p:cNvPr id="14" name="Picture 13">
            <a:extLst>
              <a:ext uri="{FF2B5EF4-FFF2-40B4-BE49-F238E27FC236}">
                <a16:creationId xmlns:a16="http://schemas.microsoft.com/office/drawing/2014/main" id="{330D2B07-D39B-4125-8B4D-F1007621B8F1}"/>
              </a:ext>
            </a:extLst>
          </p:cNvPr>
          <p:cNvPicPr>
            <a:picLocks noChangeAspect="1"/>
          </p:cNvPicPr>
          <p:nvPr/>
        </p:nvPicPr>
        <p:blipFill>
          <a:blip r:embed="rId3"/>
          <a:stretch>
            <a:fillRect/>
          </a:stretch>
        </p:blipFill>
        <p:spPr>
          <a:xfrm>
            <a:off x="7702320" y="2195585"/>
            <a:ext cx="3424943" cy="4430986"/>
          </a:xfrm>
          <a:prstGeom prst="rect">
            <a:avLst/>
          </a:prstGeom>
        </p:spPr>
      </p:pic>
      <p:pic>
        <p:nvPicPr>
          <p:cNvPr id="21" name="Picture 20">
            <a:extLst>
              <a:ext uri="{FF2B5EF4-FFF2-40B4-BE49-F238E27FC236}">
                <a16:creationId xmlns:a16="http://schemas.microsoft.com/office/drawing/2014/main" id="{463896BE-7C70-43B7-A8B2-3673062E66FC}"/>
              </a:ext>
            </a:extLst>
          </p:cNvPr>
          <p:cNvPicPr>
            <a:picLocks noChangeAspect="1"/>
          </p:cNvPicPr>
          <p:nvPr/>
        </p:nvPicPr>
        <p:blipFill>
          <a:blip r:embed="rId4"/>
          <a:stretch>
            <a:fillRect/>
          </a:stretch>
        </p:blipFill>
        <p:spPr>
          <a:xfrm>
            <a:off x="6525499" y="2658962"/>
            <a:ext cx="5241551" cy="3364204"/>
          </a:xfrm>
          <a:prstGeom prst="rect">
            <a:avLst/>
          </a:prstGeom>
        </p:spPr>
      </p:pic>
      <p:sp>
        <p:nvSpPr>
          <p:cNvPr id="11" name="TextBox 10">
            <a:extLst>
              <a:ext uri="{FF2B5EF4-FFF2-40B4-BE49-F238E27FC236}">
                <a16:creationId xmlns:a16="http://schemas.microsoft.com/office/drawing/2014/main" id="{F01D6030-FFB7-479B-A000-4F8E41F16172}"/>
              </a:ext>
            </a:extLst>
          </p:cNvPr>
          <p:cNvSpPr txBox="1"/>
          <p:nvPr/>
        </p:nvSpPr>
        <p:spPr>
          <a:xfrm>
            <a:off x="941137" y="834834"/>
            <a:ext cx="6096000" cy="646331"/>
          </a:xfrm>
          <a:prstGeom prst="rect">
            <a:avLst/>
          </a:prstGeom>
          <a:noFill/>
        </p:spPr>
        <p:txBody>
          <a:bodyPr wrap="square">
            <a:spAutoFit/>
          </a:bodyPr>
          <a:lstStyle/>
          <a:p>
            <a:r>
              <a:rPr lang="en-US" sz="3600" dirty="0">
                <a:latin typeface="Segoe UI" panose="020B0502040204020203" pitchFamily="34" charset="0"/>
                <a:cs typeface="Segoe UI" panose="020B0502040204020203" pitchFamily="34" charset="0"/>
              </a:rPr>
              <a:t>Core</a:t>
            </a:r>
            <a:r>
              <a:rPr lang="en-US" sz="3600" dirty="0"/>
              <a:t> </a:t>
            </a:r>
            <a:r>
              <a:rPr lang="en-US" sz="3600" dirty="0">
                <a:latin typeface="Segoe UI" panose="020B0502040204020203" pitchFamily="34" charset="0"/>
                <a:cs typeface="Segoe UI" panose="020B0502040204020203" pitchFamily="34" charset="0"/>
              </a:rPr>
              <a:t>Advantages</a:t>
            </a:r>
          </a:p>
        </p:txBody>
      </p:sp>
    </p:spTree>
    <p:extLst>
      <p:ext uri="{BB962C8B-B14F-4D97-AF65-F5344CB8AC3E}">
        <p14:creationId xmlns:p14="http://schemas.microsoft.com/office/powerpoint/2010/main" val="87045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7C76-9264-4FB4-9A0B-63DBA68E3491}"/>
              </a:ext>
            </a:extLst>
          </p:cNvPr>
          <p:cNvSpPr>
            <a:spLocks noGrp="1"/>
          </p:cNvSpPr>
          <p:nvPr>
            <p:ph type="title"/>
          </p:nvPr>
        </p:nvSpPr>
        <p:spPr>
          <a:xfrm>
            <a:off x="898751" y="194354"/>
            <a:ext cx="10168128" cy="1179576"/>
          </a:xfrm>
        </p:spPr>
        <p:txBody>
          <a:bodyPr/>
          <a:lstStyle/>
          <a:p>
            <a:r>
              <a:rPr lang="en-US" altLang="zh-CN" dirty="0"/>
              <a:t>Future features &amp; applications</a:t>
            </a:r>
            <a:endParaRPr lang="en-US" dirty="0"/>
          </a:p>
        </p:txBody>
      </p:sp>
      <p:pic>
        <p:nvPicPr>
          <p:cNvPr id="3"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2"/>
          <a:stretch>
            <a:fillRect/>
          </a:stretch>
        </p:blipFill>
        <p:spPr>
          <a:xfrm>
            <a:off x="9737046" y="6362700"/>
            <a:ext cx="1258379" cy="365185"/>
          </a:xfrm>
          <a:prstGeom prst="rect">
            <a:avLst/>
          </a:prstGeom>
        </p:spPr>
      </p:pic>
      <p:sp>
        <p:nvSpPr>
          <p:cNvPr id="5" name="灯片编号占位符 4">
            <a:extLst>
              <a:ext uri="{FF2B5EF4-FFF2-40B4-BE49-F238E27FC236}">
                <a16:creationId xmlns:a16="http://schemas.microsoft.com/office/drawing/2014/main" id="{8BBEC1E9-7130-4FBC-A87C-621FE79D77D8}"/>
              </a:ext>
            </a:extLst>
          </p:cNvPr>
          <p:cNvSpPr>
            <a:spLocks noGrp="1"/>
          </p:cNvSpPr>
          <p:nvPr>
            <p:ph type="sldNum" sz="quarter" idx="12"/>
          </p:nvPr>
        </p:nvSpPr>
        <p:spPr/>
        <p:txBody>
          <a:bodyPr/>
          <a:lstStyle/>
          <a:p>
            <a:fld id="{B2DC25EE-239B-4C5F-AAD1-255A7D5F1EE2}" type="slidenum">
              <a:rPr lang="en-US" smtClean="0"/>
              <a:t>11</a:t>
            </a:fld>
            <a:endParaRPr lang="zh-CN" altLang="en-US"/>
          </a:p>
        </p:txBody>
      </p:sp>
      <p:sp>
        <p:nvSpPr>
          <p:cNvPr id="6" name="日期占位符 5"/>
          <p:cNvSpPr>
            <a:spLocks noGrp="1"/>
          </p:cNvSpPr>
          <p:nvPr>
            <p:ph type="dt" sz="half" idx="10"/>
          </p:nvPr>
        </p:nvSpPr>
        <p:spPr/>
        <p:txBody>
          <a:bodyPr/>
          <a:lstStyle/>
          <a:p>
            <a:fld id="{C445F56E-4ACA-4617-96C2-771AD2010480}" type="datetime1">
              <a:rPr lang="en-US" altLang="zh-CN" smtClean="0"/>
              <a:t>8/3/2020</a:t>
            </a:fld>
            <a:endParaRPr lang="en-US"/>
          </a:p>
        </p:txBody>
      </p:sp>
      <p:sp>
        <p:nvSpPr>
          <p:cNvPr id="8" name="TextBox 28">
            <a:extLst>
              <a:ext uri="{FF2B5EF4-FFF2-40B4-BE49-F238E27FC236}">
                <a16:creationId xmlns:a16="http://schemas.microsoft.com/office/drawing/2014/main" id="{70C947EA-09C3-4B40-B99B-6550B252A9F5}"/>
              </a:ext>
            </a:extLst>
          </p:cNvPr>
          <p:cNvSpPr txBox="1"/>
          <p:nvPr/>
        </p:nvSpPr>
        <p:spPr>
          <a:xfrm>
            <a:off x="436523" y="2116686"/>
            <a:ext cx="3978112" cy="4611199"/>
          </a:xfrm>
          <a:prstGeom prst="rect">
            <a:avLst/>
          </a:prstGeom>
          <a:noFill/>
        </p:spPr>
        <p:txBody>
          <a:bodyPr wrap="square" rtlCol="0">
            <a:spAutoFit/>
          </a:bodyPr>
          <a:lstStyle/>
          <a:p>
            <a:pPr algn="l">
              <a:lnSpc>
                <a:spcPct val="150000"/>
              </a:lnSpc>
            </a:pPr>
            <a:r>
              <a:rPr lang="en-US" altLang="zh-CN" b="0" i="0" dirty="0">
                <a:effectLst/>
                <a:latin typeface="Segoe UI" panose="020B0502040204020203" pitchFamily="34" charset="0"/>
              </a:rPr>
              <a:t>It is easy for car drivers to lose their way when looking for their reserved parking space in large parking lot, and GPS signal cannot reach indoor parking lot, so the localization and navigation is difficult. </a:t>
            </a:r>
          </a:p>
          <a:p>
            <a:pPr algn="l">
              <a:lnSpc>
                <a:spcPct val="150000"/>
              </a:lnSpc>
            </a:pPr>
            <a:r>
              <a:rPr lang="en-US" altLang="zh-CN" b="0" i="0" dirty="0">
                <a:effectLst/>
                <a:latin typeface="Segoe UI" panose="020B0502040204020203" pitchFamily="34" charset="0"/>
              </a:rPr>
              <a:t>In the future we hope to include the novel localization technology like SLAM and realize the parking space navigation.</a:t>
            </a:r>
          </a:p>
          <a:p>
            <a:pPr algn="l">
              <a:lnSpc>
                <a:spcPct val="150000"/>
              </a:lnSpc>
            </a:pPr>
            <a:endParaRPr lang="en-US" altLang="zh-CN" b="0" i="0" dirty="0">
              <a:effectLst/>
              <a:latin typeface="Segoe UI" panose="020B0502040204020203" pitchFamily="34" charset="0"/>
            </a:endParaRPr>
          </a:p>
        </p:txBody>
      </p:sp>
      <p:pic>
        <p:nvPicPr>
          <p:cNvPr id="4" name="图片 3">
            <a:extLst>
              <a:ext uri="{FF2B5EF4-FFF2-40B4-BE49-F238E27FC236}">
                <a16:creationId xmlns:a16="http://schemas.microsoft.com/office/drawing/2014/main" id="{F930117B-7C71-4902-B0D9-DFC9977AEBF7}"/>
              </a:ext>
            </a:extLst>
          </p:cNvPr>
          <p:cNvPicPr>
            <a:picLocks noChangeAspect="1"/>
          </p:cNvPicPr>
          <p:nvPr/>
        </p:nvPicPr>
        <p:blipFill>
          <a:blip r:embed="rId3"/>
          <a:stretch>
            <a:fillRect/>
          </a:stretch>
        </p:blipFill>
        <p:spPr>
          <a:xfrm>
            <a:off x="4414635" y="2235826"/>
            <a:ext cx="7183089" cy="4037357"/>
          </a:xfrm>
          <a:prstGeom prst="rect">
            <a:avLst/>
          </a:prstGeom>
        </p:spPr>
      </p:pic>
      <p:sp>
        <p:nvSpPr>
          <p:cNvPr id="10" name="文本框 9">
            <a:extLst>
              <a:ext uri="{FF2B5EF4-FFF2-40B4-BE49-F238E27FC236}">
                <a16:creationId xmlns:a16="http://schemas.microsoft.com/office/drawing/2014/main" id="{5A2AF0A4-9931-457D-920B-5DF17729A281}"/>
              </a:ext>
            </a:extLst>
          </p:cNvPr>
          <p:cNvSpPr txBox="1"/>
          <p:nvPr/>
        </p:nvSpPr>
        <p:spPr>
          <a:xfrm>
            <a:off x="2322921" y="1222088"/>
            <a:ext cx="8329367" cy="523220"/>
          </a:xfrm>
          <a:prstGeom prst="rect">
            <a:avLst/>
          </a:prstGeom>
          <a:noFill/>
        </p:spPr>
        <p:txBody>
          <a:bodyPr wrap="square">
            <a:spAutoFit/>
          </a:bodyPr>
          <a:lstStyle/>
          <a:p>
            <a:pPr algn="l"/>
            <a:r>
              <a:rPr lang="en-US" altLang="zh-CN" sz="2800" b="1" i="0" dirty="0">
                <a:solidFill>
                  <a:srgbClr val="00B0F0"/>
                </a:solidFill>
                <a:effectLst/>
                <a:latin typeface="Segoe UI" panose="020B0502040204020203" pitchFamily="34" charset="0"/>
              </a:rPr>
              <a:t>1. Localization &amp; navigation in parking space</a:t>
            </a:r>
            <a:endParaRPr lang="en-US" altLang="zh-CN" sz="2800" b="0" i="0" dirty="0">
              <a:solidFill>
                <a:srgbClr val="00B0F0"/>
              </a:solidFill>
              <a:effectLst/>
              <a:latin typeface="Segoe UI" panose="020B0502040204020203" pitchFamily="34" charset="0"/>
            </a:endParaRPr>
          </a:p>
        </p:txBody>
      </p:sp>
    </p:spTree>
    <p:extLst>
      <p:ext uri="{BB962C8B-B14F-4D97-AF65-F5344CB8AC3E}">
        <p14:creationId xmlns:p14="http://schemas.microsoft.com/office/powerpoint/2010/main" val="338814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7C76-9264-4FB4-9A0B-63DBA68E3491}"/>
              </a:ext>
            </a:extLst>
          </p:cNvPr>
          <p:cNvSpPr>
            <a:spLocks noGrp="1"/>
          </p:cNvSpPr>
          <p:nvPr>
            <p:ph type="title"/>
          </p:nvPr>
        </p:nvSpPr>
        <p:spPr>
          <a:xfrm>
            <a:off x="1115568" y="136525"/>
            <a:ext cx="10168128" cy="1179576"/>
          </a:xfrm>
        </p:spPr>
        <p:txBody>
          <a:bodyPr/>
          <a:lstStyle/>
          <a:p>
            <a:r>
              <a:rPr lang="en-US" altLang="zh-CN" dirty="0"/>
              <a:t>Future features &amp; applications</a:t>
            </a:r>
            <a:endParaRPr lang="en-US" dirty="0"/>
          </a:p>
        </p:txBody>
      </p:sp>
      <p:pic>
        <p:nvPicPr>
          <p:cNvPr id="3"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2"/>
          <a:stretch>
            <a:fillRect/>
          </a:stretch>
        </p:blipFill>
        <p:spPr>
          <a:xfrm>
            <a:off x="9737046" y="6362700"/>
            <a:ext cx="1258379" cy="365185"/>
          </a:xfrm>
          <a:prstGeom prst="rect">
            <a:avLst/>
          </a:prstGeom>
        </p:spPr>
      </p:pic>
      <p:sp>
        <p:nvSpPr>
          <p:cNvPr id="5" name="灯片编号占位符 4">
            <a:extLst>
              <a:ext uri="{FF2B5EF4-FFF2-40B4-BE49-F238E27FC236}">
                <a16:creationId xmlns:a16="http://schemas.microsoft.com/office/drawing/2014/main" id="{8BBEC1E9-7130-4FBC-A87C-621FE79D77D8}"/>
              </a:ext>
            </a:extLst>
          </p:cNvPr>
          <p:cNvSpPr>
            <a:spLocks noGrp="1"/>
          </p:cNvSpPr>
          <p:nvPr>
            <p:ph type="sldNum" sz="quarter" idx="12"/>
          </p:nvPr>
        </p:nvSpPr>
        <p:spPr/>
        <p:txBody>
          <a:bodyPr/>
          <a:lstStyle/>
          <a:p>
            <a:fld id="{B2DC25EE-239B-4C5F-AAD1-255A7D5F1EE2}" type="slidenum">
              <a:rPr lang="en-US" smtClean="0"/>
              <a:t>12</a:t>
            </a:fld>
            <a:endParaRPr lang="zh-CN" altLang="en-US"/>
          </a:p>
        </p:txBody>
      </p:sp>
      <p:sp>
        <p:nvSpPr>
          <p:cNvPr id="6" name="日期占位符 5"/>
          <p:cNvSpPr>
            <a:spLocks noGrp="1"/>
          </p:cNvSpPr>
          <p:nvPr>
            <p:ph type="dt" sz="half" idx="10"/>
          </p:nvPr>
        </p:nvSpPr>
        <p:spPr/>
        <p:txBody>
          <a:bodyPr/>
          <a:lstStyle/>
          <a:p>
            <a:fld id="{C445F56E-4ACA-4617-96C2-771AD2010480}" type="datetime1">
              <a:rPr lang="en-US" altLang="zh-CN" smtClean="0"/>
              <a:t>8/3/2020</a:t>
            </a:fld>
            <a:endParaRPr lang="en-US"/>
          </a:p>
        </p:txBody>
      </p:sp>
      <p:sp>
        <p:nvSpPr>
          <p:cNvPr id="8" name="TextBox 28">
            <a:extLst>
              <a:ext uri="{FF2B5EF4-FFF2-40B4-BE49-F238E27FC236}">
                <a16:creationId xmlns:a16="http://schemas.microsoft.com/office/drawing/2014/main" id="{70C947EA-09C3-4B40-B99B-6550B252A9F5}"/>
              </a:ext>
            </a:extLst>
          </p:cNvPr>
          <p:cNvSpPr txBox="1"/>
          <p:nvPr/>
        </p:nvSpPr>
        <p:spPr>
          <a:xfrm>
            <a:off x="498112" y="2128205"/>
            <a:ext cx="3978112" cy="4611199"/>
          </a:xfrm>
          <a:prstGeom prst="rect">
            <a:avLst/>
          </a:prstGeom>
          <a:noFill/>
        </p:spPr>
        <p:txBody>
          <a:bodyPr wrap="square" rtlCol="0">
            <a:spAutoFit/>
          </a:bodyPr>
          <a:lstStyle/>
          <a:p>
            <a:pPr algn="l">
              <a:lnSpc>
                <a:spcPct val="150000"/>
              </a:lnSpc>
            </a:pPr>
            <a:r>
              <a:rPr lang="en-US" altLang="zh-CN" b="0" i="0" dirty="0">
                <a:effectLst/>
                <a:latin typeface="Segoe UI" panose="020B0502040204020203" pitchFamily="34" charset="0"/>
              </a:rPr>
              <a:t>In the future, we hope to link our application with the sensor in the parking lot, for example, using the detection sensor to realize the automatic counting in the entry and detect the parking car in each parking space, camera can also be used to recognize the license plate. </a:t>
            </a:r>
          </a:p>
          <a:p>
            <a:pPr algn="l">
              <a:lnSpc>
                <a:spcPct val="150000"/>
              </a:lnSpc>
            </a:pPr>
            <a:r>
              <a:rPr lang="en-US" altLang="zh-CN" b="0" i="0" dirty="0">
                <a:effectLst/>
                <a:latin typeface="Segoe UI" panose="020B0502040204020203" pitchFamily="34" charset="0"/>
              </a:rPr>
              <a:t>All this information can be uploaded to the back-end server and automatic update the relative data</a:t>
            </a:r>
          </a:p>
        </p:txBody>
      </p:sp>
      <p:sp>
        <p:nvSpPr>
          <p:cNvPr id="10" name="文本框 9">
            <a:extLst>
              <a:ext uri="{FF2B5EF4-FFF2-40B4-BE49-F238E27FC236}">
                <a16:creationId xmlns:a16="http://schemas.microsoft.com/office/drawing/2014/main" id="{5A2AF0A4-9931-457D-920B-5DF17729A281}"/>
              </a:ext>
            </a:extLst>
          </p:cNvPr>
          <p:cNvSpPr txBox="1"/>
          <p:nvPr/>
        </p:nvSpPr>
        <p:spPr>
          <a:xfrm>
            <a:off x="2248542" y="1270603"/>
            <a:ext cx="8620499" cy="523220"/>
          </a:xfrm>
          <a:prstGeom prst="rect">
            <a:avLst/>
          </a:prstGeom>
          <a:noFill/>
        </p:spPr>
        <p:txBody>
          <a:bodyPr wrap="square">
            <a:spAutoFit/>
          </a:bodyPr>
          <a:lstStyle/>
          <a:p>
            <a:pPr algn="l"/>
            <a:r>
              <a:rPr lang="en-US" altLang="zh-CN" sz="2800" b="1" i="0" dirty="0">
                <a:solidFill>
                  <a:srgbClr val="00B0F0"/>
                </a:solidFill>
                <a:effectLst/>
                <a:latin typeface="Segoe UI" panose="020B0502040204020203" pitchFamily="34" charset="0"/>
              </a:rPr>
              <a:t>2. Car automatic counting, parking recognition</a:t>
            </a:r>
            <a:endParaRPr lang="en-US" altLang="zh-CN" sz="2800" b="0" i="0" dirty="0">
              <a:solidFill>
                <a:srgbClr val="00B0F0"/>
              </a:solidFill>
              <a:effectLst/>
              <a:latin typeface="Segoe UI" panose="020B0502040204020203" pitchFamily="34" charset="0"/>
            </a:endParaRPr>
          </a:p>
        </p:txBody>
      </p:sp>
      <p:pic>
        <p:nvPicPr>
          <p:cNvPr id="7" name="图片 6">
            <a:extLst>
              <a:ext uri="{FF2B5EF4-FFF2-40B4-BE49-F238E27FC236}">
                <a16:creationId xmlns:a16="http://schemas.microsoft.com/office/drawing/2014/main" id="{57F31CF9-0824-4F25-BC8D-9C98CB181642}"/>
              </a:ext>
            </a:extLst>
          </p:cNvPr>
          <p:cNvPicPr>
            <a:picLocks noChangeAspect="1"/>
          </p:cNvPicPr>
          <p:nvPr/>
        </p:nvPicPr>
        <p:blipFill>
          <a:blip r:embed="rId3"/>
          <a:stretch>
            <a:fillRect/>
          </a:stretch>
        </p:blipFill>
        <p:spPr>
          <a:xfrm>
            <a:off x="4694549" y="2508086"/>
            <a:ext cx="6847002" cy="3851439"/>
          </a:xfrm>
          <a:prstGeom prst="rect">
            <a:avLst/>
          </a:prstGeom>
        </p:spPr>
      </p:pic>
    </p:spTree>
    <p:extLst>
      <p:ext uri="{BB962C8B-B14F-4D97-AF65-F5344CB8AC3E}">
        <p14:creationId xmlns:p14="http://schemas.microsoft.com/office/powerpoint/2010/main" val="268254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2"/>
          <a:stretch>
            <a:fillRect/>
          </a:stretch>
        </p:blipFill>
        <p:spPr>
          <a:xfrm>
            <a:off x="9737046" y="6362700"/>
            <a:ext cx="1258379" cy="365185"/>
          </a:xfrm>
          <a:prstGeom prst="rect">
            <a:avLst/>
          </a:prstGeom>
        </p:spPr>
      </p:pic>
      <p:sp>
        <p:nvSpPr>
          <p:cNvPr id="5" name="灯片编号占位符 4">
            <a:extLst>
              <a:ext uri="{FF2B5EF4-FFF2-40B4-BE49-F238E27FC236}">
                <a16:creationId xmlns:a16="http://schemas.microsoft.com/office/drawing/2014/main" id="{8BBEC1E9-7130-4FBC-A87C-621FE79D77D8}"/>
              </a:ext>
            </a:extLst>
          </p:cNvPr>
          <p:cNvSpPr>
            <a:spLocks noGrp="1"/>
          </p:cNvSpPr>
          <p:nvPr>
            <p:ph type="sldNum" sz="quarter" idx="12"/>
          </p:nvPr>
        </p:nvSpPr>
        <p:spPr/>
        <p:txBody>
          <a:bodyPr/>
          <a:lstStyle/>
          <a:p>
            <a:fld id="{B2DC25EE-239B-4C5F-AAD1-255A7D5F1EE2}" type="slidenum">
              <a:rPr lang="en-US" smtClean="0"/>
              <a:t>13</a:t>
            </a:fld>
            <a:endParaRPr lang="zh-CN" altLang="en-US"/>
          </a:p>
        </p:txBody>
      </p:sp>
      <p:sp>
        <p:nvSpPr>
          <p:cNvPr id="6" name="日期占位符 5"/>
          <p:cNvSpPr>
            <a:spLocks noGrp="1"/>
          </p:cNvSpPr>
          <p:nvPr>
            <p:ph type="dt" sz="half" idx="10"/>
          </p:nvPr>
        </p:nvSpPr>
        <p:spPr/>
        <p:txBody>
          <a:bodyPr/>
          <a:lstStyle/>
          <a:p>
            <a:fld id="{C445F56E-4ACA-4617-96C2-771AD2010480}" type="datetime1">
              <a:rPr lang="en-US" altLang="zh-CN" smtClean="0"/>
              <a:t>8/3/2020</a:t>
            </a:fld>
            <a:endParaRPr lang="en-US"/>
          </a:p>
        </p:txBody>
      </p:sp>
      <p:pic>
        <p:nvPicPr>
          <p:cNvPr id="7" name="图片 6">
            <a:extLst>
              <a:ext uri="{FF2B5EF4-FFF2-40B4-BE49-F238E27FC236}">
                <a16:creationId xmlns:a16="http://schemas.microsoft.com/office/drawing/2014/main" id="{44EF5C87-B0E9-4156-80A5-E30D2CD45B4A}"/>
              </a:ext>
            </a:extLst>
          </p:cNvPr>
          <p:cNvPicPr>
            <a:picLocks noChangeAspect="1"/>
          </p:cNvPicPr>
          <p:nvPr/>
        </p:nvPicPr>
        <p:blipFill>
          <a:blip r:embed="rId3"/>
          <a:stretch>
            <a:fillRect/>
          </a:stretch>
        </p:blipFill>
        <p:spPr>
          <a:xfrm>
            <a:off x="567966" y="2144127"/>
            <a:ext cx="5528033" cy="3109519"/>
          </a:xfrm>
          <a:prstGeom prst="rect">
            <a:avLst/>
          </a:prstGeom>
        </p:spPr>
      </p:pic>
      <p:sp>
        <p:nvSpPr>
          <p:cNvPr id="11" name="Title 1">
            <a:extLst>
              <a:ext uri="{FF2B5EF4-FFF2-40B4-BE49-F238E27FC236}">
                <a16:creationId xmlns:a16="http://schemas.microsoft.com/office/drawing/2014/main" id="{7A880392-5E5F-4313-B356-83C7C12167F9}"/>
              </a:ext>
            </a:extLst>
          </p:cNvPr>
          <p:cNvSpPr txBox="1">
            <a:spLocks/>
          </p:cNvSpPr>
          <p:nvPr/>
        </p:nvSpPr>
        <p:spPr>
          <a:xfrm>
            <a:off x="1011935" y="200108"/>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Future features &amp; applications</a:t>
            </a:r>
            <a:endParaRPr lang="en-US" dirty="0"/>
          </a:p>
        </p:txBody>
      </p:sp>
      <p:pic>
        <p:nvPicPr>
          <p:cNvPr id="14" name="图片 13">
            <a:extLst>
              <a:ext uri="{FF2B5EF4-FFF2-40B4-BE49-F238E27FC236}">
                <a16:creationId xmlns:a16="http://schemas.microsoft.com/office/drawing/2014/main" id="{727F8E6E-CB91-403E-BD7A-411E05A585EB}"/>
              </a:ext>
            </a:extLst>
          </p:cNvPr>
          <p:cNvPicPr>
            <a:picLocks noChangeAspect="1"/>
          </p:cNvPicPr>
          <p:nvPr/>
        </p:nvPicPr>
        <p:blipFill>
          <a:blip r:embed="rId4"/>
          <a:stretch>
            <a:fillRect/>
          </a:stretch>
        </p:blipFill>
        <p:spPr>
          <a:xfrm>
            <a:off x="6095999" y="2846942"/>
            <a:ext cx="5916891" cy="3328251"/>
          </a:xfrm>
          <a:prstGeom prst="rect">
            <a:avLst/>
          </a:prstGeom>
        </p:spPr>
      </p:pic>
      <p:sp>
        <p:nvSpPr>
          <p:cNvPr id="16" name="文本框 15">
            <a:extLst>
              <a:ext uri="{FF2B5EF4-FFF2-40B4-BE49-F238E27FC236}">
                <a16:creationId xmlns:a16="http://schemas.microsoft.com/office/drawing/2014/main" id="{F6FCB8B4-01A1-4B7A-99E1-DE21E384A5CD}"/>
              </a:ext>
            </a:extLst>
          </p:cNvPr>
          <p:cNvSpPr txBox="1"/>
          <p:nvPr/>
        </p:nvSpPr>
        <p:spPr>
          <a:xfrm>
            <a:off x="2003445" y="1261915"/>
            <a:ext cx="8620499" cy="523220"/>
          </a:xfrm>
          <a:prstGeom prst="rect">
            <a:avLst/>
          </a:prstGeom>
          <a:noFill/>
        </p:spPr>
        <p:txBody>
          <a:bodyPr wrap="square">
            <a:spAutoFit/>
          </a:bodyPr>
          <a:lstStyle/>
          <a:p>
            <a:pPr algn="l"/>
            <a:r>
              <a:rPr lang="en-US" altLang="zh-CN" sz="2800" b="1" i="0" dirty="0">
                <a:solidFill>
                  <a:srgbClr val="00B0F0"/>
                </a:solidFill>
                <a:effectLst/>
                <a:latin typeface="Segoe UI" panose="020B0502040204020203" pitchFamily="34" charset="0"/>
              </a:rPr>
              <a:t>2. Car automatic counting, parking recognition</a:t>
            </a:r>
            <a:endParaRPr lang="en-US" altLang="zh-CN" sz="2800" b="0" i="0" dirty="0">
              <a:solidFill>
                <a:srgbClr val="00B0F0"/>
              </a:solidFill>
              <a:effectLst/>
              <a:latin typeface="Segoe UI" panose="020B0502040204020203" pitchFamily="34" charset="0"/>
            </a:endParaRPr>
          </a:p>
        </p:txBody>
      </p:sp>
    </p:spTree>
    <p:extLst>
      <p:ext uri="{BB962C8B-B14F-4D97-AF65-F5344CB8AC3E}">
        <p14:creationId xmlns:p14="http://schemas.microsoft.com/office/powerpoint/2010/main" val="79030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7C76-9264-4FB4-9A0B-63DBA68E3491}"/>
              </a:ext>
            </a:extLst>
          </p:cNvPr>
          <p:cNvSpPr>
            <a:spLocks noGrp="1"/>
          </p:cNvSpPr>
          <p:nvPr>
            <p:ph type="title"/>
          </p:nvPr>
        </p:nvSpPr>
        <p:spPr>
          <a:xfrm>
            <a:off x="1115568" y="270666"/>
            <a:ext cx="10168128" cy="1179576"/>
          </a:xfrm>
        </p:spPr>
        <p:txBody>
          <a:bodyPr/>
          <a:lstStyle/>
          <a:p>
            <a:r>
              <a:rPr lang="en-US" altLang="zh-CN" dirty="0"/>
              <a:t>Future features &amp; applications</a:t>
            </a:r>
            <a:endParaRPr lang="en-US" dirty="0"/>
          </a:p>
        </p:txBody>
      </p:sp>
      <p:pic>
        <p:nvPicPr>
          <p:cNvPr id="3"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2"/>
          <a:stretch>
            <a:fillRect/>
          </a:stretch>
        </p:blipFill>
        <p:spPr>
          <a:xfrm>
            <a:off x="9737046" y="6362700"/>
            <a:ext cx="1258379" cy="365185"/>
          </a:xfrm>
          <a:prstGeom prst="rect">
            <a:avLst/>
          </a:prstGeom>
        </p:spPr>
      </p:pic>
      <p:sp>
        <p:nvSpPr>
          <p:cNvPr id="5" name="灯片编号占位符 4">
            <a:extLst>
              <a:ext uri="{FF2B5EF4-FFF2-40B4-BE49-F238E27FC236}">
                <a16:creationId xmlns:a16="http://schemas.microsoft.com/office/drawing/2014/main" id="{8BBEC1E9-7130-4FBC-A87C-621FE79D77D8}"/>
              </a:ext>
            </a:extLst>
          </p:cNvPr>
          <p:cNvSpPr>
            <a:spLocks noGrp="1"/>
          </p:cNvSpPr>
          <p:nvPr>
            <p:ph type="sldNum" sz="quarter" idx="12"/>
          </p:nvPr>
        </p:nvSpPr>
        <p:spPr/>
        <p:txBody>
          <a:bodyPr/>
          <a:lstStyle/>
          <a:p>
            <a:fld id="{B2DC25EE-239B-4C5F-AAD1-255A7D5F1EE2}" type="slidenum">
              <a:rPr lang="en-US" smtClean="0"/>
              <a:t>14</a:t>
            </a:fld>
            <a:endParaRPr lang="zh-CN" altLang="en-US"/>
          </a:p>
        </p:txBody>
      </p:sp>
      <p:sp>
        <p:nvSpPr>
          <p:cNvPr id="6" name="日期占位符 5"/>
          <p:cNvSpPr>
            <a:spLocks noGrp="1"/>
          </p:cNvSpPr>
          <p:nvPr>
            <p:ph type="dt" sz="half" idx="10"/>
          </p:nvPr>
        </p:nvSpPr>
        <p:spPr/>
        <p:txBody>
          <a:bodyPr/>
          <a:lstStyle/>
          <a:p>
            <a:fld id="{C445F56E-4ACA-4617-96C2-771AD2010480}" type="datetime1">
              <a:rPr lang="en-US" altLang="zh-CN" smtClean="0"/>
              <a:t>8/3/2020</a:t>
            </a:fld>
            <a:endParaRPr lang="en-US"/>
          </a:p>
        </p:txBody>
      </p:sp>
      <p:sp>
        <p:nvSpPr>
          <p:cNvPr id="8" name="TextBox 28">
            <a:extLst>
              <a:ext uri="{FF2B5EF4-FFF2-40B4-BE49-F238E27FC236}">
                <a16:creationId xmlns:a16="http://schemas.microsoft.com/office/drawing/2014/main" id="{70C947EA-09C3-4B40-B99B-6550B252A9F5}"/>
              </a:ext>
            </a:extLst>
          </p:cNvPr>
          <p:cNvSpPr txBox="1"/>
          <p:nvPr/>
        </p:nvSpPr>
        <p:spPr>
          <a:xfrm>
            <a:off x="498112" y="2128205"/>
            <a:ext cx="3978112" cy="3780202"/>
          </a:xfrm>
          <a:prstGeom prst="rect">
            <a:avLst/>
          </a:prstGeom>
          <a:noFill/>
        </p:spPr>
        <p:txBody>
          <a:bodyPr wrap="square" rtlCol="0">
            <a:spAutoFit/>
          </a:bodyPr>
          <a:lstStyle/>
          <a:p>
            <a:pPr algn="l">
              <a:lnSpc>
                <a:spcPct val="150000"/>
              </a:lnSpc>
            </a:pPr>
            <a:r>
              <a:rPr lang="en-US" altLang="zh-CN" b="0" i="0" dirty="0">
                <a:effectLst/>
                <a:latin typeface="Segoe UI" panose="020B0502040204020203" pitchFamily="34" charset="0"/>
              </a:rPr>
              <a:t>To avoid the reserved parking space or private parking space occupied by other cars, we can use the remote-controlled obstacle to lock the space.</a:t>
            </a:r>
          </a:p>
          <a:p>
            <a:pPr algn="l">
              <a:lnSpc>
                <a:spcPct val="150000"/>
              </a:lnSpc>
            </a:pPr>
            <a:r>
              <a:rPr lang="en-US" altLang="zh-CN" b="0" i="0" dirty="0">
                <a:effectLst/>
                <a:latin typeface="Segoe UI" panose="020B0502040204020203" pitchFamily="34" charset="0"/>
              </a:rPr>
              <a:t>If the private parking space is free, the car driver can even be shared, other car drivers can find out this shared parking space by mobile application</a:t>
            </a:r>
          </a:p>
        </p:txBody>
      </p:sp>
      <p:sp>
        <p:nvSpPr>
          <p:cNvPr id="10" name="文本框 9">
            <a:extLst>
              <a:ext uri="{FF2B5EF4-FFF2-40B4-BE49-F238E27FC236}">
                <a16:creationId xmlns:a16="http://schemas.microsoft.com/office/drawing/2014/main" id="{5A2AF0A4-9931-457D-920B-5DF17729A281}"/>
              </a:ext>
            </a:extLst>
          </p:cNvPr>
          <p:cNvSpPr txBox="1"/>
          <p:nvPr/>
        </p:nvSpPr>
        <p:spPr>
          <a:xfrm>
            <a:off x="2906786" y="1268781"/>
            <a:ext cx="6094428" cy="523220"/>
          </a:xfrm>
          <a:prstGeom prst="rect">
            <a:avLst/>
          </a:prstGeom>
          <a:noFill/>
        </p:spPr>
        <p:txBody>
          <a:bodyPr wrap="square">
            <a:spAutoFit/>
          </a:bodyPr>
          <a:lstStyle/>
          <a:p>
            <a:pPr algn="l"/>
            <a:r>
              <a:rPr lang="en-US" altLang="zh-CN" sz="2800" b="1" i="0" dirty="0">
                <a:solidFill>
                  <a:srgbClr val="00B0F0"/>
                </a:solidFill>
                <a:effectLst/>
                <a:latin typeface="Segoe UI" panose="020B0502040204020203" pitchFamily="34" charset="0"/>
              </a:rPr>
              <a:t>3. Parking space locking &amp; sharing</a:t>
            </a:r>
            <a:endParaRPr lang="en-US" altLang="zh-CN" sz="2800" b="0" i="0" dirty="0">
              <a:solidFill>
                <a:srgbClr val="00B0F0"/>
              </a:solidFill>
              <a:effectLst/>
              <a:latin typeface="Segoe UI" panose="020B0502040204020203" pitchFamily="34" charset="0"/>
            </a:endParaRPr>
          </a:p>
        </p:txBody>
      </p:sp>
      <p:pic>
        <p:nvPicPr>
          <p:cNvPr id="7170" name="Picture 2">
            <a:extLst>
              <a:ext uri="{FF2B5EF4-FFF2-40B4-BE49-F238E27FC236}">
                <a16:creationId xmlns:a16="http://schemas.microsoft.com/office/drawing/2014/main" id="{23DB1754-D55E-4C80-B2A8-1B8957A9B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131" y="2414960"/>
            <a:ext cx="6806066" cy="382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170"/>
                                        </p:tgtEl>
                                        <p:attrNameLst>
                                          <p:attrName>style.visibility</p:attrName>
                                        </p:attrNameLst>
                                      </p:cBhvr>
                                      <p:to>
                                        <p:strVal val="visible"/>
                                      </p:to>
                                    </p:set>
                                    <p:animEffect transition="in" filter="fade">
                                      <p:cBhvr>
                                        <p:cTn id="18"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047A-333D-4E98-B78D-33A6B5AE6765}"/>
              </a:ext>
            </a:extLst>
          </p:cNvPr>
          <p:cNvSpPr>
            <a:spLocks noGrp="1"/>
          </p:cNvSpPr>
          <p:nvPr>
            <p:ph type="title"/>
          </p:nvPr>
        </p:nvSpPr>
        <p:spPr/>
        <p:txBody>
          <a:bodyPr>
            <a:normAutofit/>
          </a:bodyPr>
          <a:lstStyle/>
          <a:p>
            <a:r>
              <a:rPr lang="en-US" sz="4800" dirty="0"/>
              <a:t>Meet our great TEAM!</a:t>
            </a:r>
          </a:p>
        </p:txBody>
      </p:sp>
      <p:sp>
        <p:nvSpPr>
          <p:cNvPr id="14" name="TextBox 13">
            <a:extLst>
              <a:ext uri="{FF2B5EF4-FFF2-40B4-BE49-F238E27FC236}">
                <a16:creationId xmlns:a16="http://schemas.microsoft.com/office/drawing/2014/main" id="{00C085B9-0906-4120-BD5E-8117FD63B1C0}"/>
              </a:ext>
            </a:extLst>
          </p:cNvPr>
          <p:cNvSpPr txBox="1"/>
          <p:nvPr/>
        </p:nvSpPr>
        <p:spPr>
          <a:xfrm>
            <a:off x="4056678" y="5893236"/>
            <a:ext cx="2052263" cy="461665"/>
          </a:xfrm>
          <a:prstGeom prst="rect">
            <a:avLst/>
          </a:prstGeom>
          <a:noFill/>
        </p:spPr>
        <p:txBody>
          <a:bodyPr wrap="square" rtlCol="0">
            <a:spAutoFit/>
          </a:bodyPr>
          <a:lstStyle/>
          <a:p>
            <a:pPr algn="ctr"/>
            <a:r>
              <a:rPr lang="en-US" sz="1200" dirty="0">
                <a:latin typeface="Segoe UI Semibold" panose="020B0702040204020203" pitchFamily="34" charset="0"/>
                <a:cs typeface="Segoe UI Semibold" panose="020B0702040204020203" pitchFamily="34" charset="0"/>
              </a:rPr>
              <a:t>Shuhao Yu</a:t>
            </a:r>
          </a:p>
          <a:p>
            <a:pPr algn="ctr"/>
            <a:r>
              <a:rPr lang="en-US" sz="1200" dirty="0">
                <a:latin typeface="Segoe UI Semilight" panose="020B0402040204020203" pitchFamily="34" charset="0"/>
                <a:cs typeface="Segoe UI Semilight" panose="020B0402040204020203" pitchFamily="34" charset="0"/>
              </a:rPr>
              <a:t>Support Engineer</a:t>
            </a:r>
          </a:p>
        </p:txBody>
      </p:sp>
      <p:grpSp>
        <p:nvGrpSpPr>
          <p:cNvPr id="24" name="Group 23">
            <a:extLst>
              <a:ext uri="{FF2B5EF4-FFF2-40B4-BE49-F238E27FC236}">
                <a16:creationId xmlns:a16="http://schemas.microsoft.com/office/drawing/2014/main" id="{AE8E1560-4810-44CA-80AF-EA0684DA136B}"/>
              </a:ext>
            </a:extLst>
          </p:cNvPr>
          <p:cNvGrpSpPr/>
          <p:nvPr/>
        </p:nvGrpSpPr>
        <p:grpSpPr>
          <a:xfrm>
            <a:off x="1275442" y="2230233"/>
            <a:ext cx="1948070" cy="1706959"/>
            <a:chOff x="9031358" y="1895472"/>
            <a:chExt cx="1948070" cy="1706959"/>
          </a:xfrm>
        </p:grpSpPr>
        <p:sp>
          <p:nvSpPr>
            <p:cNvPr id="22" name="TextBox 21">
              <a:extLst>
                <a:ext uri="{FF2B5EF4-FFF2-40B4-BE49-F238E27FC236}">
                  <a16:creationId xmlns:a16="http://schemas.microsoft.com/office/drawing/2014/main" id="{6837D92E-87B7-4807-8DBE-FB83C9842C9C}"/>
                </a:ext>
              </a:extLst>
            </p:cNvPr>
            <p:cNvSpPr txBox="1"/>
            <p:nvPr/>
          </p:nvSpPr>
          <p:spPr>
            <a:xfrm>
              <a:off x="9031358" y="3140766"/>
              <a:ext cx="1948070" cy="461665"/>
            </a:xfrm>
            <a:prstGeom prst="rect">
              <a:avLst/>
            </a:prstGeom>
            <a:noFill/>
          </p:spPr>
          <p:txBody>
            <a:bodyPr wrap="square" rtlCol="0">
              <a:spAutoFit/>
            </a:bodyPr>
            <a:lstStyle/>
            <a:p>
              <a:pPr algn="ctr"/>
              <a:r>
                <a:rPr lang="en-US" sz="1200" dirty="0">
                  <a:latin typeface="Segoe UI Semibold" panose="020B0702040204020203" pitchFamily="34" charset="0"/>
                  <a:cs typeface="Segoe UI Semibold" panose="020B0702040204020203" pitchFamily="34" charset="0"/>
                </a:rPr>
                <a:t>Fan Xia</a:t>
              </a:r>
            </a:p>
            <a:p>
              <a:pPr algn="ctr"/>
              <a:r>
                <a:rPr lang="en-US" altLang="zh-CN" sz="1200" dirty="0">
                  <a:latin typeface="Segoe UI Semilight" panose="020B0402040204020203" pitchFamily="34" charset="0"/>
                  <a:cs typeface="Segoe UI Semilight" panose="020B0402040204020203" pitchFamily="34" charset="0"/>
                </a:rPr>
                <a:t>Aspire Program</a:t>
              </a:r>
              <a:endParaRPr lang="en-US" sz="1200" dirty="0">
                <a:latin typeface="Segoe UI Semilight" panose="020B0402040204020203" pitchFamily="34" charset="0"/>
                <a:cs typeface="Segoe UI Semilight" panose="020B0402040204020203" pitchFamily="34" charset="0"/>
              </a:endParaRPr>
            </a:p>
          </p:txBody>
        </p:sp>
        <p:pic>
          <p:nvPicPr>
            <p:cNvPr id="23" name="Picture 22">
              <a:extLst>
                <a:ext uri="{FF2B5EF4-FFF2-40B4-BE49-F238E27FC236}">
                  <a16:creationId xmlns:a16="http://schemas.microsoft.com/office/drawing/2014/main" id="{C7B9F8B6-6C62-49F2-9576-1C3F0CE70A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0098" y="1895472"/>
              <a:ext cx="1018251" cy="1245294"/>
            </a:xfrm>
            <a:prstGeom prst="rect">
              <a:avLst/>
            </a:prstGeom>
            <a:effectLst>
              <a:softEdge rad="0"/>
            </a:effectLst>
          </p:spPr>
        </p:pic>
      </p:grpSp>
      <p:grpSp>
        <p:nvGrpSpPr>
          <p:cNvPr id="32" name="Group 31">
            <a:extLst>
              <a:ext uri="{FF2B5EF4-FFF2-40B4-BE49-F238E27FC236}">
                <a16:creationId xmlns:a16="http://schemas.microsoft.com/office/drawing/2014/main" id="{6D5857CD-6D52-4E09-BE01-CCB73DE4CDBC}"/>
              </a:ext>
            </a:extLst>
          </p:cNvPr>
          <p:cNvGrpSpPr/>
          <p:nvPr/>
        </p:nvGrpSpPr>
        <p:grpSpPr>
          <a:xfrm>
            <a:off x="3207303" y="2164866"/>
            <a:ext cx="1948070" cy="1772326"/>
            <a:chOff x="3226905" y="1830105"/>
            <a:chExt cx="1948070" cy="1772326"/>
          </a:xfrm>
        </p:grpSpPr>
        <p:sp>
          <p:nvSpPr>
            <p:cNvPr id="30" name="TextBox 29">
              <a:extLst>
                <a:ext uri="{FF2B5EF4-FFF2-40B4-BE49-F238E27FC236}">
                  <a16:creationId xmlns:a16="http://schemas.microsoft.com/office/drawing/2014/main" id="{910B67E8-392E-4EAC-8AEF-1AAC8E0472D9}"/>
                </a:ext>
              </a:extLst>
            </p:cNvPr>
            <p:cNvSpPr txBox="1"/>
            <p:nvPr/>
          </p:nvSpPr>
          <p:spPr>
            <a:xfrm>
              <a:off x="3226905" y="3140766"/>
              <a:ext cx="1948070" cy="461665"/>
            </a:xfrm>
            <a:prstGeom prst="rect">
              <a:avLst/>
            </a:prstGeom>
            <a:noFill/>
          </p:spPr>
          <p:txBody>
            <a:bodyPr wrap="square" rtlCol="0">
              <a:spAutoFit/>
            </a:bodyPr>
            <a:lstStyle/>
            <a:p>
              <a:pPr algn="ctr"/>
              <a:r>
                <a:rPr lang="en-US" sz="1200" dirty="0">
                  <a:latin typeface="Segoe UI Semibold" panose="020B0702040204020203" pitchFamily="34" charset="0"/>
                  <a:cs typeface="Segoe UI Semibold" panose="020B0702040204020203" pitchFamily="34" charset="0"/>
                </a:rPr>
                <a:t>Suyu Huang</a:t>
              </a:r>
            </a:p>
            <a:p>
              <a:pPr algn="ctr"/>
              <a:r>
                <a:rPr lang="en-US" altLang="zh-CN" sz="1200" dirty="0">
                  <a:latin typeface="Segoe UI Semilight" panose="020B0402040204020203" pitchFamily="34" charset="0"/>
                  <a:cs typeface="Segoe UI Semilight" panose="020B0402040204020203" pitchFamily="34" charset="0"/>
                </a:rPr>
                <a:t>Aspire Program</a:t>
              </a:r>
              <a:endParaRPr lang="en-US" sz="1200" dirty="0">
                <a:latin typeface="Segoe UI Semilight" panose="020B0402040204020203" pitchFamily="34" charset="0"/>
                <a:cs typeface="Segoe UI Semilight" panose="020B0402040204020203" pitchFamily="34" charset="0"/>
              </a:endParaRPr>
            </a:p>
          </p:txBody>
        </p:sp>
        <p:pic>
          <p:nvPicPr>
            <p:cNvPr id="31" name="Picture 30">
              <a:extLst>
                <a:ext uri="{FF2B5EF4-FFF2-40B4-BE49-F238E27FC236}">
                  <a16:creationId xmlns:a16="http://schemas.microsoft.com/office/drawing/2014/main" id="{75A8B8B3-E588-4EE0-862F-2B11C2159A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36066" y="1830105"/>
              <a:ext cx="953540" cy="1277500"/>
            </a:xfrm>
            <a:prstGeom prst="rect">
              <a:avLst/>
            </a:prstGeom>
          </p:spPr>
        </p:pic>
      </p:grpSp>
      <p:grpSp>
        <p:nvGrpSpPr>
          <p:cNvPr id="19" name="Group 18">
            <a:extLst>
              <a:ext uri="{FF2B5EF4-FFF2-40B4-BE49-F238E27FC236}">
                <a16:creationId xmlns:a16="http://schemas.microsoft.com/office/drawing/2014/main" id="{A8E954D5-F21B-4A56-AB50-7ACA1BA96B20}"/>
              </a:ext>
            </a:extLst>
          </p:cNvPr>
          <p:cNvGrpSpPr/>
          <p:nvPr/>
        </p:nvGrpSpPr>
        <p:grpSpPr>
          <a:xfrm>
            <a:off x="9389275" y="2164866"/>
            <a:ext cx="1948070" cy="1772326"/>
            <a:chOff x="2075338" y="4108151"/>
            <a:chExt cx="1948070" cy="1772326"/>
          </a:xfrm>
        </p:grpSpPr>
        <p:sp>
          <p:nvSpPr>
            <p:cNvPr id="26" name="TextBox 25">
              <a:extLst>
                <a:ext uri="{FF2B5EF4-FFF2-40B4-BE49-F238E27FC236}">
                  <a16:creationId xmlns:a16="http://schemas.microsoft.com/office/drawing/2014/main" id="{83041C70-8358-48DD-9C6F-2E93AE18EAF4}"/>
                </a:ext>
              </a:extLst>
            </p:cNvPr>
            <p:cNvSpPr txBox="1"/>
            <p:nvPr/>
          </p:nvSpPr>
          <p:spPr>
            <a:xfrm>
              <a:off x="2075338" y="5418812"/>
              <a:ext cx="1948070" cy="461665"/>
            </a:xfrm>
            <a:prstGeom prst="rect">
              <a:avLst/>
            </a:prstGeom>
            <a:noFill/>
          </p:spPr>
          <p:txBody>
            <a:bodyPr wrap="square" rtlCol="0">
              <a:spAutoFit/>
            </a:bodyPr>
            <a:lstStyle/>
            <a:p>
              <a:pPr algn="ctr"/>
              <a:r>
                <a:rPr lang="en-US" altLang="zh-CN" sz="1200" dirty="0">
                  <a:latin typeface="Segoe UI Semibold" panose="020B0702040204020203" pitchFamily="34" charset="0"/>
                  <a:cs typeface="Segoe UI Semibold" panose="020B0702040204020203" pitchFamily="34" charset="0"/>
                </a:rPr>
                <a:t>Yonghui</a:t>
              </a:r>
              <a:r>
                <a:rPr lang="en-US" sz="1200" dirty="0">
                  <a:latin typeface="Segoe UI Semibold" panose="020B0702040204020203" pitchFamily="34" charset="0"/>
                  <a:cs typeface="Segoe UI Semibold" panose="020B0702040204020203" pitchFamily="34" charset="0"/>
                </a:rPr>
                <a:t> Feng</a:t>
              </a:r>
            </a:p>
            <a:p>
              <a:pPr algn="ctr"/>
              <a:r>
                <a:rPr lang="en-US" altLang="zh-CN" sz="1200" dirty="0">
                  <a:latin typeface="Segoe UI Semilight" panose="020B0402040204020203" pitchFamily="34" charset="0"/>
                  <a:cs typeface="Segoe UI Semilight" panose="020B0402040204020203" pitchFamily="34" charset="0"/>
                </a:rPr>
                <a:t>Aspire Program</a:t>
              </a:r>
              <a:endParaRPr lang="en-US" sz="1200" dirty="0">
                <a:latin typeface="Segoe UI Semilight" panose="020B0402040204020203" pitchFamily="34" charset="0"/>
                <a:cs typeface="Segoe UI Semilight" panose="020B0402040204020203" pitchFamily="34" charset="0"/>
              </a:endParaRPr>
            </a:p>
          </p:txBody>
        </p:sp>
        <p:pic>
          <p:nvPicPr>
            <p:cNvPr id="41" name="Picture 40">
              <a:extLst>
                <a:ext uri="{FF2B5EF4-FFF2-40B4-BE49-F238E27FC236}">
                  <a16:creationId xmlns:a16="http://schemas.microsoft.com/office/drawing/2014/main" id="{E15DF10C-24A5-4A4A-9A9C-42A16215FD52}"/>
                </a:ext>
              </a:extLst>
            </p:cNvPr>
            <p:cNvPicPr>
              <a:picLocks noChangeAspect="1"/>
            </p:cNvPicPr>
            <p:nvPr/>
          </p:nvPicPr>
          <p:blipFill>
            <a:blip r:embed="rId5"/>
            <a:stretch>
              <a:fillRect/>
            </a:stretch>
          </p:blipFill>
          <p:spPr>
            <a:xfrm>
              <a:off x="2565202" y="4108151"/>
              <a:ext cx="953540" cy="1263587"/>
            </a:xfrm>
            <a:prstGeom prst="rect">
              <a:avLst/>
            </a:prstGeom>
          </p:spPr>
        </p:pic>
      </p:grpSp>
      <p:grpSp>
        <p:nvGrpSpPr>
          <p:cNvPr id="13" name="Group 12">
            <a:extLst>
              <a:ext uri="{FF2B5EF4-FFF2-40B4-BE49-F238E27FC236}">
                <a16:creationId xmlns:a16="http://schemas.microsoft.com/office/drawing/2014/main" id="{6ABD2590-CBEC-4635-9DC5-C6BDA5736AEE}"/>
              </a:ext>
            </a:extLst>
          </p:cNvPr>
          <p:cNvGrpSpPr/>
          <p:nvPr/>
        </p:nvGrpSpPr>
        <p:grpSpPr>
          <a:xfrm>
            <a:off x="7355169" y="2198241"/>
            <a:ext cx="2085401" cy="1738951"/>
            <a:chOff x="6380853" y="4141526"/>
            <a:chExt cx="2085401" cy="1738951"/>
          </a:xfrm>
        </p:grpSpPr>
        <p:sp>
          <p:nvSpPr>
            <p:cNvPr id="34" name="TextBox 33">
              <a:extLst>
                <a:ext uri="{FF2B5EF4-FFF2-40B4-BE49-F238E27FC236}">
                  <a16:creationId xmlns:a16="http://schemas.microsoft.com/office/drawing/2014/main" id="{2B1EBE80-58A6-42E1-AD31-F62CE3163D96}"/>
                </a:ext>
              </a:extLst>
            </p:cNvPr>
            <p:cNvSpPr txBox="1"/>
            <p:nvPr/>
          </p:nvSpPr>
          <p:spPr>
            <a:xfrm>
              <a:off x="6380853" y="5418812"/>
              <a:ext cx="2085401" cy="461665"/>
            </a:xfrm>
            <a:prstGeom prst="rect">
              <a:avLst/>
            </a:prstGeom>
            <a:noFill/>
          </p:spPr>
          <p:txBody>
            <a:bodyPr wrap="square" rtlCol="0">
              <a:spAutoFit/>
            </a:bodyPr>
            <a:lstStyle/>
            <a:p>
              <a:pPr algn="ctr"/>
              <a:r>
                <a:rPr lang="en-US" altLang="zh-CN" sz="1200" dirty="0">
                  <a:latin typeface="Segoe UI Semibold" panose="020B0702040204020203" pitchFamily="34" charset="0"/>
                  <a:cs typeface="Segoe UI Semibold" panose="020B0702040204020203" pitchFamily="34" charset="0"/>
                </a:rPr>
                <a:t>Ziyao Hong</a:t>
              </a:r>
              <a:endParaRPr lang="en-US" sz="1200" dirty="0">
                <a:latin typeface="Segoe UI Semibold" panose="020B0702040204020203" pitchFamily="34" charset="0"/>
                <a:cs typeface="Segoe UI Semibold" panose="020B0702040204020203" pitchFamily="34" charset="0"/>
              </a:endParaRPr>
            </a:p>
            <a:p>
              <a:pPr algn="ctr"/>
              <a:r>
                <a:rPr lang="en-US" altLang="zh-CN" sz="1200" dirty="0">
                  <a:latin typeface="Segoe UI Semilight" panose="020B0402040204020203" pitchFamily="34" charset="0"/>
                  <a:cs typeface="Segoe UI Semilight" panose="020B0402040204020203" pitchFamily="34" charset="0"/>
                </a:rPr>
                <a:t>Aspire Program</a:t>
              </a:r>
              <a:endParaRPr lang="en-US" sz="1200" dirty="0">
                <a:latin typeface="Segoe UI Semilight" panose="020B0402040204020203" pitchFamily="34" charset="0"/>
                <a:cs typeface="Segoe UI Semilight" panose="020B0402040204020203" pitchFamily="34" charset="0"/>
              </a:endParaRPr>
            </a:p>
          </p:txBody>
        </p:sp>
        <p:pic>
          <p:nvPicPr>
            <p:cNvPr id="4" name="Picture 3" descr="A person posing for the camera&#10;&#10;Description automatically generated">
              <a:extLst>
                <a:ext uri="{FF2B5EF4-FFF2-40B4-BE49-F238E27FC236}">
                  <a16:creationId xmlns:a16="http://schemas.microsoft.com/office/drawing/2014/main" id="{4AD28EAB-60E1-4DFF-87F2-9593A28E44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877" y="4141526"/>
              <a:ext cx="851524" cy="1277286"/>
            </a:xfrm>
            <a:prstGeom prst="rect">
              <a:avLst/>
            </a:prstGeom>
          </p:spPr>
        </p:pic>
      </p:grpSp>
      <p:grpSp>
        <p:nvGrpSpPr>
          <p:cNvPr id="12" name="Group 11">
            <a:extLst>
              <a:ext uri="{FF2B5EF4-FFF2-40B4-BE49-F238E27FC236}">
                <a16:creationId xmlns:a16="http://schemas.microsoft.com/office/drawing/2014/main" id="{34F69A2D-806A-46A7-8385-D7C47C2C2DF3}"/>
              </a:ext>
            </a:extLst>
          </p:cNvPr>
          <p:cNvGrpSpPr/>
          <p:nvPr/>
        </p:nvGrpSpPr>
        <p:grpSpPr>
          <a:xfrm>
            <a:off x="5183733" y="2198241"/>
            <a:ext cx="2085402" cy="1738951"/>
            <a:chOff x="8539394" y="4141526"/>
            <a:chExt cx="2085402" cy="1738951"/>
          </a:xfrm>
        </p:grpSpPr>
        <p:sp>
          <p:nvSpPr>
            <p:cNvPr id="38" name="TextBox 37">
              <a:extLst>
                <a:ext uri="{FF2B5EF4-FFF2-40B4-BE49-F238E27FC236}">
                  <a16:creationId xmlns:a16="http://schemas.microsoft.com/office/drawing/2014/main" id="{83B33601-1E90-4DC4-B8BC-D45320D3ACB4}"/>
                </a:ext>
              </a:extLst>
            </p:cNvPr>
            <p:cNvSpPr txBox="1"/>
            <p:nvPr/>
          </p:nvSpPr>
          <p:spPr>
            <a:xfrm>
              <a:off x="8539394" y="5418812"/>
              <a:ext cx="2085402" cy="461665"/>
            </a:xfrm>
            <a:prstGeom prst="rect">
              <a:avLst/>
            </a:prstGeom>
            <a:noFill/>
          </p:spPr>
          <p:txBody>
            <a:bodyPr wrap="square" rtlCol="0">
              <a:spAutoFit/>
            </a:bodyPr>
            <a:lstStyle/>
            <a:p>
              <a:pPr algn="ctr"/>
              <a:r>
                <a:rPr lang="en-US" sz="1200" dirty="0">
                  <a:latin typeface="Segoe UI Semibold" panose="020B0702040204020203" pitchFamily="34" charset="0"/>
                  <a:cs typeface="Segoe UI Semibold" panose="020B0702040204020203" pitchFamily="34" charset="0"/>
                </a:rPr>
                <a:t>Zhengze Li</a:t>
              </a:r>
            </a:p>
            <a:p>
              <a:pPr algn="ctr"/>
              <a:r>
                <a:rPr lang="en-US" altLang="zh-CN" sz="1200" dirty="0">
                  <a:latin typeface="Segoe UI Semilight" panose="020B0402040204020203" pitchFamily="34" charset="0"/>
                  <a:cs typeface="Segoe UI Semilight" panose="020B0402040204020203" pitchFamily="34" charset="0"/>
                </a:rPr>
                <a:t>Aspire Program</a:t>
              </a:r>
              <a:endParaRPr lang="en-US" sz="1200" dirty="0">
                <a:latin typeface="Segoe UI Semilight" panose="020B0402040204020203" pitchFamily="34" charset="0"/>
                <a:cs typeface="Segoe UI Semilight" panose="020B0402040204020203" pitchFamily="34" charset="0"/>
              </a:endParaRPr>
            </a:p>
          </p:txBody>
        </p:sp>
        <p:pic>
          <p:nvPicPr>
            <p:cNvPr id="9" name="Picture 8" descr="A person posing for the camera&#10;&#10;Description automatically generated">
              <a:extLst>
                <a:ext uri="{FF2B5EF4-FFF2-40B4-BE49-F238E27FC236}">
                  <a16:creationId xmlns:a16="http://schemas.microsoft.com/office/drawing/2014/main" id="{23669540-4036-4CA3-929B-DE37133332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4083" y="4141526"/>
              <a:ext cx="1026166" cy="1277637"/>
            </a:xfrm>
            <a:prstGeom prst="rect">
              <a:avLst/>
            </a:prstGeom>
          </p:spPr>
        </p:pic>
      </p:grpSp>
      <p:grpSp>
        <p:nvGrpSpPr>
          <p:cNvPr id="5" name="Group 4">
            <a:extLst>
              <a:ext uri="{FF2B5EF4-FFF2-40B4-BE49-F238E27FC236}">
                <a16:creationId xmlns:a16="http://schemas.microsoft.com/office/drawing/2014/main" id="{5BE270BC-A28F-4EBF-B8E4-50750F03B339}"/>
              </a:ext>
            </a:extLst>
          </p:cNvPr>
          <p:cNvGrpSpPr/>
          <p:nvPr/>
        </p:nvGrpSpPr>
        <p:grpSpPr>
          <a:xfrm>
            <a:off x="2032674" y="4628366"/>
            <a:ext cx="2081758" cy="1730496"/>
            <a:chOff x="3295648" y="1871935"/>
            <a:chExt cx="2081758" cy="1730496"/>
          </a:xfrm>
        </p:grpSpPr>
        <p:sp>
          <p:nvSpPr>
            <p:cNvPr id="10" name="TextBox 9">
              <a:extLst>
                <a:ext uri="{FF2B5EF4-FFF2-40B4-BE49-F238E27FC236}">
                  <a16:creationId xmlns:a16="http://schemas.microsoft.com/office/drawing/2014/main" id="{6050988A-914F-4F53-8EEC-FB0F00DB6DC1}"/>
                </a:ext>
              </a:extLst>
            </p:cNvPr>
            <p:cNvSpPr txBox="1"/>
            <p:nvPr/>
          </p:nvSpPr>
          <p:spPr>
            <a:xfrm>
              <a:off x="3295648" y="3140766"/>
              <a:ext cx="2081758" cy="461665"/>
            </a:xfrm>
            <a:prstGeom prst="rect">
              <a:avLst/>
            </a:prstGeom>
            <a:noFill/>
          </p:spPr>
          <p:txBody>
            <a:bodyPr wrap="square" rtlCol="0">
              <a:spAutoFit/>
            </a:bodyPr>
            <a:lstStyle/>
            <a:p>
              <a:pPr algn="ctr"/>
              <a:r>
                <a:rPr lang="en-US" sz="1200" dirty="0">
                  <a:latin typeface="Segoe UI Semibold" panose="020B0702040204020203" pitchFamily="34" charset="0"/>
                  <a:cs typeface="Segoe UI Semibold" panose="020B0702040204020203" pitchFamily="34" charset="0"/>
                </a:rPr>
                <a:t>Henry Huang</a:t>
              </a:r>
            </a:p>
            <a:p>
              <a:pPr algn="ctr"/>
              <a:r>
                <a:rPr lang="en-US" sz="1200" dirty="0">
                  <a:latin typeface="Segoe UI Semilight" panose="020B0402040204020203" pitchFamily="34" charset="0"/>
                  <a:cs typeface="Segoe UI Semilight" panose="020B0402040204020203" pitchFamily="34" charset="0"/>
                </a:rPr>
                <a:t>Support Engineer</a:t>
              </a:r>
            </a:p>
          </p:txBody>
        </p:sp>
        <p:pic>
          <p:nvPicPr>
            <p:cNvPr id="17" name="Picture 16" descr="A person wearing glasses posing for the camera&#10;&#10;Description automatically generated">
              <a:extLst>
                <a:ext uri="{FF2B5EF4-FFF2-40B4-BE49-F238E27FC236}">
                  <a16:creationId xmlns:a16="http://schemas.microsoft.com/office/drawing/2014/main" id="{D302B992-CAC2-4617-B86F-F4E5ADEB4B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1305" y="1871935"/>
              <a:ext cx="830196" cy="1245294"/>
            </a:xfrm>
            <a:prstGeom prst="rect">
              <a:avLst/>
            </a:prstGeom>
          </p:spPr>
        </p:pic>
      </p:grpSp>
      <p:sp>
        <p:nvSpPr>
          <p:cNvPr id="18" name="TextBox 17">
            <a:extLst>
              <a:ext uri="{FF2B5EF4-FFF2-40B4-BE49-F238E27FC236}">
                <a16:creationId xmlns:a16="http://schemas.microsoft.com/office/drawing/2014/main" id="{63263A90-242F-45C1-A59B-7F35ECA3FE17}"/>
              </a:ext>
            </a:extLst>
          </p:cNvPr>
          <p:cNvSpPr txBox="1"/>
          <p:nvPr/>
        </p:nvSpPr>
        <p:spPr>
          <a:xfrm>
            <a:off x="6342291" y="5900663"/>
            <a:ext cx="1986914" cy="461665"/>
          </a:xfrm>
          <a:prstGeom prst="rect">
            <a:avLst/>
          </a:prstGeom>
          <a:noFill/>
        </p:spPr>
        <p:txBody>
          <a:bodyPr wrap="square" rtlCol="0">
            <a:spAutoFit/>
          </a:bodyPr>
          <a:lstStyle/>
          <a:p>
            <a:pPr algn="ctr"/>
            <a:r>
              <a:rPr lang="en-US" sz="1200" dirty="0">
                <a:latin typeface="Segoe UI Semibold" panose="020B0702040204020203" pitchFamily="34" charset="0"/>
                <a:cs typeface="Segoe UI Semibold" panose="020B0702040204020203" pitchFamily="34" charset="0"/>
              </a:rPr>
              <a:t>Danwei Ruan</a:t>
            </a:r>
          </a:p>
          <a:p>
            <a:pPr algn="ctr"/>
            <a:r>
              <a:rPr lang="en-US" sz="1200" dirty="0">
                <a:latin typeface="Segoe UI Semilight" panose="020B0402040204020203" pitchFamily="34" charset="0"/>
                <a:cs typeface="Segoe UI Semilight" panose="020B0402040204020203" pitchFamily="34" charset="0"/>
              </a:rPr>
              <a:t>Support Engineer</a:t>
            </a:r>
          </a:p>
        </p:txBody>
      </p:sp>
      <p:grpSp>
        <p:nvGrpSpPr>
          <p:cNvPr id="3" name="Group 2">
            <a:extLst>
              <a:ext uri="{FF2B5EF4-FFF2-40B4-BE49-F238E27FC236}">
                <a16:creationId xmlns:a16="http://schemas.microsoft.com/office/drawing/2014/main" id="{56176B9D-BF1B-4C80-90E7-568068AFC6DD}"/>
              </a:ext>
            </a:extLst>
          </p:cNvPr>
          <p:cNvGrpSpPr/>
          <p:nvPr/>
        </p:nvGrpSpPr>
        <p:grpSpPr>
          <a:xfrm>
            <a:off x="8415240" y="4618283"/>
            <a:ext cx="1948070" cy="1731772"/>
            <a:chOff x="1213890" y="1870659"/>
            <a:chExt cx="1948070" cy="1731772"/>
          </a:xfrm>
        </p:grpSpPr>
        <p:sp>
          <p:nvSpPr>
            <p:cNvPr id="6" name="TextBox 5">
              <a:extLst>
                <a:ext uri="{FF2B5EF4-FFF2-40B4-BE49-F238E27FC236}">
                  <a16:creationId xmlns:a16="http://schemas.microsoft.com/office/drawing/2014/main" id="{D86E3226-A042-4CFB-9501-8C7436A946D3}"/>
                </a:ext>
              </a:extLst>
            </p:cNvPr>
            <p:cNvSpPr txBox="1"/>
            <p:nvPr/>
          </p:nvSpPr>
          <p:spPr>
            <a:xfrm>
              <a:off x="1213890" y="3140766"/>
              <a:ext cx="1948070" cy="461665"/>
            </a:xfrm>
            <a:prstGeom prst="rect">
              <a:avLst/>
            </a:prstGeom>
            <a:noFill/>
          </p:spPr>
          <p:txBody>
            <a:bodyPr wrap="square" rtlCol="0">
              <a:spAutoFit/>
            </a:bodyPr>
            <a:lstStyle/>
            <a:p>
              <a:pPr algn="ctr"/>
              <a:r>
                <a:rPr lang="en-US" sz="1200" dirty="0">
                  <a:latin typeface="Segoe UI Semibold" panose="020B0702040204020203" pitchFamily="34" charset="0"/>
                  <a:cs typeface="Segoe UI Semibold" panose="020B0702040204020203" pitchFamily="34" charset="0"/>
                </a:rPr>
                <a:t>Joe Wu</a:t>
              </a:r>
            </a:p>
            <a:p>
              <a:pPr algn="ctr"/>
              <a:r>
                <a:rPr lang="en-US" altLang="zh-CN" sz="1200" dirty="0">
                  <a:latin typeface="Segoe UI Semilight" panose="020B0402040204020203" pitchFamily="34" charset="0"/>
                  <a:cs typeface="Segoe UI Semilight" panose="020B0402040204020203" pitchFamily="34" charset="0"/>
                </a:rPr>
                <a:t>People Manager</a:t>
              </a:r>
              <a:endParaRPr lang="en-US" sz="1200" dirty="0">
                <a:latin typeface="Segoe UI Semilight" panose="020B0402040204020203" pitchFamily="34" charset="0"/>
                <a:cs typeface="Segoe UI Semilight" panose="020B0402040204020203" pitchFamily="34" charset="0"/>
              </a:endParaRPr>
            </a:p>
          </p:txBody>
        </p:sp>
        <p:pic>
          <p:nvPicPr>
            <p:cNvPr id="1026" name="Picture 2">
              <a:extLst>
                <a:ext uri="{FF2B5EF4-FFF2-40B4-BE49-F238E27FC236}">
                  <a16:creationId xmlns:a16="http://schemas.microsoft.com/office/drawing/2014/main" id="{362EBCEC-62CA-41B1-8CC9-578AE7DC57A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005" r="5238"/>
            <a:stretch/>
          </p:blipFill>
          <p:spPr bwMode="auto">
            <a:xfrm>
              <a:off x="1598007" y="1870659"/>
              <a:ext cx="1156098" cy="130255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a:extLst>
              <a:ext uri="{FF2B5EF4-FFF2-40B4-BE49-F238E27FC236}">
                <a16:creationId xmlns:a16="http://schemas.microsoft.com/office/drawing/2014/main" id="{B75E4AA0-113A-4524-9708-C8A4B2B873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0515" y="4520871"/>
            <a:ext cx="1029309" cy="14053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wearing glasses posing for the camera&#10;&#10;Description automatically generated">
            <a:extLst>
              <a:ext uri="{FF2B5EF4-FFF2-40B4-BE49-F238E27FC236}">
                <a16:creationId xmlns:a16="http://schemas.microsoft.com/office/drawing/2014/main" id="{2051D01E-F311-436F-9ADD-35D086D09A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93914" y="4593205"/>
            <a:ext cx="977994" cy="1303992"/>
          </a:xfrm>
          <a:prstGeom prst="rect">
            <a:avLst/>
          </a:prstGeom>
        </p:spPr>
      </p:pic>
      <p:pic>
        <p:nvPicPr>
          <p:cNvPr id="11" name="Picture 5" descr="A picture containing drawing&#10;&#10;Description automatically generated">
            <a:extLst>
              <a:ext uri="{FF2B5EF4-FFF2-40B4-BE49-F238E27FC236}">
                <a16:creationId xmlns:a16="http://schemas.microsoft.com/office/drawing/2014/main" id="{75535831-4F03-4C83-86F5-C8C026B7629F}"/>
              </a:ext>
            </a:extLst>
          </p:cNvPr>
          <p:cNvPicPr>
            <a:picLocks noChangeAspect="1"/>
          </p:cNvPicPr>
          <p:nvPr/>
        </p:nvPicPr>
        <p:blipFill>
          <a:blip r:embed="rId12"/>
          <a:stretch>
            <a:fillRect/>
          </a:stretch>
        </p:blipFill>
        <p:spPr>
          <a:xfrm>
            <a:off x="9737046" y="6362700"/>
            <a:ext cx="1258379" cy="365185"/>
          </a:xfrm>
          <a:prstGeom prst="rect">
            <a:avLst/>
          </a:prstGeom>
        </p:spPr>
      </p:pic>
      <p:sp>
        <p:nvSpPr>
          <p:cNvPr id="35" name="Slide Number Placeholder 4">
            <a:extLst>
              <a:ext uri="{FF2B5EF4-FFF2-40B4-BE49-F238E27FC236}">
                <a16:creationId xmlns:a16="http://schemas.microsoft.com/office/drawing/2014/main" id="{AA96914E-4E21-4720-AC22-F9219F0B7656}"/>
              </a:ext>
            </a:extLst>
          </p:cNvPr>
          <p:cNvSpPr>
            <a:spLocks noGrp="1"/>
          </p:cNvSpPr>
          <p:nvPr>
            <p:ph type="sldNum" sz="quarter" idx="12"/>
          </p:nvPr>
        </p:nvSpPr>
        <p:spPr>
          <a:xfrm>
            <a:off x="8869680" y="6356350"/>
            <a:ext cx="2743200" cy="365125"/>
          </a:xfrm>
        </p:spPr>
        <p:txBody>
          <a:bodyPr vert="horz" lIns="91440" tIns="45720" rIns="91440" bIns="45720" rtlCol="0" anchor="ctr">
            <a:normAutofit/>
          </a:bodyPr>
          <a:lstStyle/>
          <a:p>
            <a:pPr>
              <a:spcAft>
                <a:spcPts val="600"/>
              </a:spcAft>
            </a:pPr>
            <a:fld id="{B2DC25EE-239B-4C5F-AAD1-255A7D5F1EE2}" type="slidenum">
              <a:rPr lang="en-US" smtClean="0"/>
              <a:pPr>
                <a:spcAft>
                  <a:spcPts val="600"/>
                </a:spcAft>
              </a:pPr>
              <a:t>15</a:t>
            </a:fld>
            <a:endParaRPr lang="en-US" dirty="0"/>
          </a:p>
        </p:txBody>
      </p:sp>
    </p:spTree>
    <p:extLst>
      <p:ext uri="{BB962C8B-B14F-4D97-AF65-F5344CB8AC3E}">
        <p14:creationId xmlns:p14="http://schemas.microsoft.com/office/powerpoint/2010/main" val="4088849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2050"/>
                                        </p:tgtEl>
                                        <p:attrNameLst>
                                          <p:attrName>style.visibility</p:attrName>
                                        </p:attrNameLst>
                                      </p:cBhvr>
                                      <p:to>
                                        <p:strVal val="visible"/>
                                      </p:to>
                                    </p:set>
                                    <p:animEffect transition="in" filter="fade">
                                      <p:cBhvr>
                                        <p:cTn id="39" dur="500"/>
                                        <p:tgtEl>
                                          <p:spTgt spid="2050"/>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14">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6">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B15BC1B-5D63-47A0-A29D-BABE8E670815}"/>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dirty="0"/>
              <a:t>Thank you!</a:t>
            </a:r>
          </a:p>
        </p:txBody>
      </p:sp>
      <p:sp>
        <p:nvSpPr>
          <p:cNvPr id="14" name="Rectangle: Rounded Corners 18">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9E3CCEE2-476E-4C02-BB29-3D9E78354AA9}"/>
              </a:ext>
            </a:extLst>
          </p:cNvPr>
          <p:cNvSpPr>
            <a:spLocks noGrp="1"/>
          </p:cNvSpPr>
          <p:nvPr>
            <p:ph type="dt" sz="half" idx="10"/>
          </p:nvPr>
        </p:nvSpPr>
        <p:spPr>
          <a:xfrm>
            <a:off x="576072" y="6356350"/>
            <a:ext cx="2743200" cy="365125"/>
          </a:xfrm>
        </p:spPr>
        <p:txBody>
          <a:bodyPr vert="horz" lIns="91440" tIns="45720" rIns="91440" bIns="45720" rtlCol="0" anchor="ctr">
            <a:normAutofit/>
          </a:bodyPr>
          <a:lstStyle/>
          <a:p>
            <a:pPr>
              <a:spcAft>
                <a:spcPts val="600"/>
              </a:spcAft>
            </a:pPr>
            <a:fld id="{98B19E57-18A8-4595-8926-6C6FE1E82C8A}" type="datetime1">
              <a:rPr lang="en-US" altLang="zh-CN" smtClean="0"/>
              <a:pPr>
                <a:spcAft>
                  <a:spcPts val="600"/>
                </a:spcAft>
              </a:pPr>
              <a:t>8/3/2020</a:t>
            </a:fld>
            <a:endParaRPr lang="en-US"/>
          </a:p>
        </p:txBody>
      </p:sp>
      <p:sp>
        <p:nvSpPr>
          <p:cNvPr id="5" name="Slide Number Placeholder 4">
            <a:extLst>
              <a:ext uri="{FF2B5EF4-FFF2-40B4-BE49-F238E27FC236}">
                <a16:creationId xmlns:a16="http://schemas.microsoft.com/office/drawing/2014/main" id="{19DE9F9C-5F49-47C2-B99F-E2AE001C0ACD}"/>
              </a:ext>
            </a:extLst>
          </p:cNvPr>
          <p:cNvSpPr>
            <a:spLocks noGrp="1"/>
          </p:cNvSpPr>
          <p:nvPr>
            <p:ph type="sldNum" sz="quarter" idx="12"/>
          </p:nvPr>
        </p:nvSpPr>
        <p:spPr>
          <a:xfrm>
            <a:off x="8869680" y="6356350"/>
            <a:ext cx="2743200" cy="365125"/>
          </a:xfrm>
        </p:spPr>
        <p:txBody>
          <a:bodyPr vert="horz" lIns="91440" tIns="45720" rIns="91440" bIns="45720" rtlCol="0" anchor="ctr">
            <a:normAutofit/>
          </a:bodyPr>
          <a:lstStyle/>
          <a:p>
            <a:pPr>
              <a:spcAft>
                <a:spcPts val="600"/>
              </a:spcAft>
            </a:pPr>
            <a:fld id="{B2DC25EE-239B-4C5F-AAD1-255A7D5F1EE2}" type="slidenum">
              <a:rPr lang="en-US" smtClean="0"/>
              <a:pPr>
                <a:spcAft>
                  <a:spcPts val="600"/>
                </a:spcAft>
              </a:pPr>
              <a:t>16</a:t>
            </a:fld>
            <a:endParaRPr lang="en-US" dirty="0"/>
          </a:p>
        </p:txBody>
      </p:sp>
      <p:pic>
        <p:nvPicPr>
          <p:cNvPr id="7" name="Picture 5" descr="A picture containing drawing&#10;&#10;Description automatically generated">
            <a:extLst>
              <a:ext uri="{FF2B5EF4-FFF2-40B4-BE49-F238E27FC236}">
                <a16:creationId xmlns:a16="http://schemas.microsoft.com/office/drawing/2014/main" id="{27362D04-9820-4BAF-9C99-05EDB6EE3DBD}"/>
              </a:ext>
            </a:extLst>
          </p:cNvPr>
          <p:cNvPicPr>
            <a:picLocks noChangeAspect="1"/>
          </p:cNvPicPr>
          <p:nvPr/>
        </p:nvPicPr>
        <p:blipFill>
          <a:blip r:embed="rId2"/>
          <a:stretch>
            <a:fillRect/>
          </a:stretch>
        </p:blipFill>
        <p:spPr>
          <a:xfrm>
            <a:off x="9737046" y="6362700"/>
            <a:ext cx="1258379" cy="365185"/>
          </a:xfrm>
          <a:prstGeom prst="rect">
            <a:avLst/>
          </a:prstGeom>
        </p:spPr>
      </p:pic>
    </p:spTree>
    <p:extLst>
      <p:ext uri="{BB962C8B-B14F-4D97-AF65-F5344CB8AC3E}">
        <p14:creationId xmlns:p14="http://schemas.microsoft.com/office/powerpoint/2010/main" val="180278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7C76-9264-4FB4-9A0B-63DBA68E3491}"/>
              </a:ext>
            </a:extLst>
          </p:cNvPr>
          <p:cNvSpPr>
            <a:spLocks noGrp="1"/>
          </p:cNvSpPr>
          <p:nvPr>
            <p:ph type="title"/>
          </p:nvPr>
        </p:nvSpPr>
        <p:spPr/>
        <p:txBody>
          <a:bodyPr/>
          <a:lstStyle/>
          <a:p>
            <a:r>
              <a:rPr lang="en-US"/>
              <a:t>Issue </a:t>
            </a:r>
            <a:r>
              <a:rPr lang="en-US" altLang="zh-CN"/>
              <a:t>&amp; Potential Resolution</a:t>
            </a:r>
            <a:endParaRPr lang="en-US"/>
          </a:p>
        </p:txBody>
      </p:sp>
      <p:pic>
        <p:nvPicPr>
          <p:cNvPr id="3"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2"/>
          <a:stretch>
            <a:fillRect/>
          </a:stretch>
        </p:blipFill>
        <p:spPr>
          <a:xfrm>
            <a:off x="9737046" y="6362700"/>
            <a:ext cx="1258379" cy="365185"/>
          </a:xfrm>
          <a:prstGeom prst="rect">
            <a:avLst/>
          </a:prstGeom>
        </p:spPr>
      </p:pic>
      <p:pic>
        <p:nvPicPr>
          <p:cNvPr id="7" name="Picture 6">
            <a:extLst>
              <a:ext uri="{FF2B5EF4-FFF2-40B4-BE49-F238E27FC236}">
                <a16:creationId xmlns:a16="http://schemas.microsoft.com/office/drawing/2014/main" id="{D253DF8B-E9C6-4695-929E-836A53D9377C}"/>
              </a:ext>
            </a:extLst>
          </p:cNvPr>
          <p:cNvPicPr>
            <a:picLocks noChangeAspect="1"/>
          </p:cNvPicPr>
          <p:nvPr/>
        </p:nvPicPr>
        <p:blipFill>
          <a:blip r:embed="rId3"/>
          <a:stretch>
            <a:fillRect/>
          </a:stretch>
        </p:blipFill>
        <p:spPr>
          <a:xfrm>
            <a:off x="7519481" y="4124411"/>
            <a:ext cx="3951504" cy="2054781"/>
          </a:xfrm>
          <a:prstGeom prst="rect">
            <a:avLst/>
          </a:prstGeom>
        </p:spPr>
      </p:pic>
      <p:pic>
        <p:nvPicPr>
          <p:cNvPr id="8" name="Picture 2" descr="汽车停在车位上&#10;&#10;描述已自动生成">
            <a:extLst>
              <a:ext uri="{FF2B5EF4-FFF2-40B4-BE49-F238E27FC236}">
                <a16:creationId xmlns:a16="http://schemas.microsoft.com/office/drawing/2014/main" id="{D78CB0F0-3A09-4F85-B469-A5B15E72D6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19481" y="2208174"/>
            <a:ext cx="3951504" cy="189203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CE52421D-0FE2-45C6-93E9-FB03CCBCDC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6120" y="2208174"/>
            <a:ext cx="1594667"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511328A-9020-4184-950B-371137C5BE1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7172" b="-1"/>
          <a:stretch/>
        </p:blipFill>
        <p:spPr bwMode="auto">
          <a:xfrm>
            <a:off x="5906119" y="4841240"/>
            <a:ext cx="1594667" cy="152146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8BBEC1E9-7130-4FBC-A87C-621FE79D77D8}"/>
              </a:ext>
            </a:extLst>
          </p:cNvPr>
          <p:cNvSpPr>
            <a:spLocks noGrp="1"/>
          </p:cNvSpPr>
          <p:nvPr>
            <p:ph type="sldNum" sz="quarter" idx="12"/>
          </p:nvPr>
        </p:nvSpPr>
        <p:spPr/>
        <p:txBody>
          <a:bodyPr/>
          <a:lstStyle/>
          <a:p>
            <a:fld id="{B2DC25EE-239B-4C5F-AAD1-255A7D5F1EE2}" type="slidenum">
              <a:rPr lang="en-US" smtClean="0"/>
              <a:t>2</a:t>
            </a:fld>
            <a:endParaRPr lang="zh-CN" altLang="en-US"/>
          </a:p>
        </p:txBody>
      </p:sp>
      <p:sp>
        <p:nvSpPr>
          <p:cNvPr id="6" name="日期占位符 5"/>
          <p:cNvSpPr>
            <a:spLocks noGrp="1"/>
          </p:cNvSpPr>
          <p:nvPr>
            <p:ph type="dt" sz="half" idx="10"/>
          </p:nvPr>
        </p:nvSpPr>
        <p:spPr/>
        <p:txBody>
          <a:bodyPr/>
          <a:lstStyle/>
          <a:p>
            <a:fld id="{C445F56E-4ACA-4617-96C2-771AD2010480}" type="datetime1">
              <a:rPr lang="en-US" altLang="zh-CN" smtClean="0"/>
              <a:t>8/3/2020</a:t>
            </a:fld>
            <a:endParaRPr lang="en-US"/>
          </a:p>
        </p:txBody>
      </p:sp>
      <p:sp>
        <p:nvSpPr>
          <p:cNvPr id="11" name="TextBox 10">
            <a:extLst>
              <a:ext uri="{FF2B5EF4-FFF2-40B4-BE49-F238E27FC236}">
                <a16:creationId xmlns:a16="http://schemas.microsoft.com/office/drawing/2014/main" id="{F6DCB0FD-744F-4770-AF84-26E42E3FA79F}"/>
              </a:ext>
            </a:extLst>
          </p:cNvPr>
          <p:cNvSpPr txBox="1"/>
          <p:nvPr/>
        </p:nvSpPr>
        <p:spPr>
          <a:xfrm>
            <a:off x="986920" y="5308448"/>
            <a:ext cx="4540102" cy="923330"/>
          </a:xfrm>
          <a:prstGeom prst="rect">
            <a:avLst/>
          </a:prstGeom>
          <a:noFill/>
        </p:spPr>
        <p:txBody>
          <a:bodyPr wrap="square" rtlCol="0">
            <a:spAutoFit/>
          </a:bodyPr>
          <a:lstStyle/>
          <a:p>
            <a:r>
              <a:rPr lang="en-US" dirty="0"/>
              <a:t>Also we need </a:t>
            </a:r>
            <a:r>
              <a:rPr lang="en-US" b="1" dirty="0"/>
              <a:t>Intelligent Parking Assistant </a:t>
            </a:r>
            <a:r>
              <a:rPr lang="en-US" dirty="0"/>
              <a:t>for more capacities and abilities.</a:t>
            </a:r>
            <a:endParaRPr lang="en-US" b="1" dirty="0"/>
          </a:p>
        </p:txBody>
      </p:sp>
      <p:cxnSp>
        <p:nvCxnSpPr>
          <p:cNvPr id="12" name="Straight Arrow Connector 11">
            <a:extLst>
              <a:ext uri="{FF2B5EF4-FFF2-40B4-BE49-F238E27FC236}">
                <a16:creationId xmlns:a16="http://schemas.microsoft.com/office/drawing/2014/main" id="{3ECACC77-60C8-4BD2-A52B-7D9A421B8553}"/>
              </a:ext>
            </a:extLst>
          </p:cNvPr>
          <p:cNvCxnSpPr>
            <a:cxnSpLocks/>
            <a:stCxn id="14" idx="2"/>
            <a:endCxn id="11" idx="0"/>
          </p:cNvCxnSpPr>
          <p:nvPr/>
        </p:nvCxnSpPr>
        <p:spPr>
          <a:xfrm>
            <a:off x="3256971" y="4461514"/>
            <a:ext cx="0" cy="846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F4B6E65-F6C0-46B9-B061-4C64A4DDA810}"/>
              </a:ext>
            </a:extLst>
          </p:cNvPr>
          <p:cNvSpPr txBox="1"/>
          <p:nvPr/>
        </p:nvSpPr>
        <p:spPr>
          <a:xfrm>
            <a:off x="986920" y="2321918"/>
            <a:ext cx="4540102" cy="369332"/>
          </a:xfrm>
          <a:prstGeom prst="rect">
            <a:avLst/>
          </a:prstGeom>
          <a:noFill/>
        </p:spPr>
        <p:txBody>
          <a:bodyPr wrap="square" rtlCol="0">
            <a:spAutoFit/>
          </a:bodyPr>
          <a:lstStyle/>
          <a:p>
            <a:r>
              <a:rPr lang="en-US" dirty="0"/>
              <a:t>Limited Parking Spaces VS. Increasing Cars</a:t>
            </a:r>
          </a:p>
        </p:txBody>
      </p:sp>
      <p:sp>
        <p:nvSpPr>
          <p:cNvPr id="14" name="TextBox 13">
            <a:extLst>
              <a:ext uri="{FF2B5EF4-FFF2-40B4-BE49-F238E27FC236}">
                <a16:creationId xmlns:a16="http://schemas.microsoft.com/office/drawing/2014/main" id="{098D103C-0E83-4450-84D8-12FEF943D5C0}"/>
              </a:ext>
            </a:extLst>
          </p:cNvPr>
          <p:cNvSpPr txBox="1"/>
          <p:nvPr/>
        </p:nvSpPr>
        <p:spPr>
          <a:xfrm>
            <a:off x="986920" y="3538184"/>
            <a:ext cx="4540102" cy="923330"/>
          </a:xfrm>
          <a:prstGeom prst="rect">
            <a:avLst/>
          </a:prstGeom>
          <a:noFill/>
        </p:spPr>
        <p:txBody>
          <a:bodyPr wrap="square" rtlCol="0">
            <a:spAutoFit/>
          </a:bodyPr>
          <a:lstStyle/>
          <a:p>
            <a:r>
              <a:rPr lang="en-US" dirty="0"/>
              <a:t>Parking Bay cannot be easily re-constructed.</a:t>
            </a:r>
            <a:r>
              <a:rPr lang="zh-CN" altLang="en-US" dirty="0"/>
              <a:t> </a:t>
            </a:r>
            <a:r>
              <a:rPr lang="en-US" altLang="zh-CN" dirty="0"/>
              <a:t>Hence,</a:t>
            </a:r>
            <a:r>
              <a:rPr lang="zh-CN" altLang="en-US" dirty="0"/>
              <a:t> </a:t>
            </a:r>
            <a:r>
              <a:rPr lang="en-US" altLang="zh-CN" dirty="0"/>
              <a:t>we</a:t>
            </a:r>
            <a:r>
              <a:rPr lang="zh-CN" altLang="en-US" dirty="0"/>
              <a:t> </a:t>
            </a:r>
            <a:r>
              <a:rPr lang="en-US" altLang="zh-CN" dirty="0"/>
              <a:t>have</a:t>
            </a:r>
            <a:r>
              <a:rPr lang="zh-CN" altLang="en-US" dirty="0"/>
              <a:t> </a:t>
            </a:r>
            <a:r>
              <a:rPr lang="en-US" altLang="zh-CN" b="1" dirty="0"/>
              <a:t>Flexible</a:t>
            </a:r>
            <a:r>
              <a:rPr lang="zh-CN" altLang="en-US" b="1" dirty="0"/>
              <a:t> </a:t>
            </a:r>
            <a:r>
              <a:rPr lang="en-US" altLang="zh-CN" b="1" dirty="0"/>
              <a:t>Parking</a:t>
            </a:r>
            <a:r>
              <a:rPr lang="zh-CN" altLang="en-US" b="1" dirty="0"/>
              <a:t> </a:t>
            </a:r>
            <a:r>
              <a:rPr lang="en-US" altLang="zh-CN" b="1" dirty="0"/>
              <a:t>Bay</a:t>
            </a:r>
            <a:endParaRPr lang="en-US" dirty="0"/>
          </a:p>
        </p:txBody>
      </p:sp>
      <p:cxnSp>
        <p:nvCxnSpPr>
          <p:cNvPr id="15" name="Straight Arrow Connector 14">
            <a:extLst>
              <a:ext uri="{FF2B5EF4-FFF2-40B4-BE49-F238E27FC236}">
                <a16:creationId xmlns:a16="http://schemas.microsoft.com/office/drawing/2014/main" id="{4DA816E5-475B-45DD-B9CF-8EB68F3E21C9}"/>
              </a:ext>
            </a:extLst>
          </p:cNvPr>
          <p:cNvCxnSpPr>
            <a:stCxn id="13" idx="2"/>
            <a:endCxn id="14" idx="0"/>
          </p:cNvCxnSpPr>
          <p:nvPr/>
        </p:nvCxnSpPr>
        <p:spPr>
          <a:xfrm>
            <a:off x="3256971" y="2691250"/>
            <a:ext cx="0" cy="846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4" descr="图片包含 游戏机, 画&#10;&#10;描述已自动生成">
            <a:extLst>
              <a:ext uri="{FF2B5EF4-FFF2-40B4-BE49-F238E27FC236}">
                <a16:creationId xmlns:a16="http://schemas.microsoft.com/office/drawing/2014/main" id="{606C29C6-9D8B-40DB-882A-E5CEAC1A1C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690" y="2208174"/>
            <a:ext cx="604362" cy="604362"/>
          </a:xfrm>
          <a:prstGeom prst="rect">
            <a:avLst/>
          </a:prstGeom>
        </p:spPr>
      </p:pic>
      <p:pic>
        <p:nvPicPr>
          <p:cNvPr id="18" name="图片 4" descr="图片包含 游戏机, 画&#10;&#10;描述已自动生成">
            <a:extLst>
              <a:ext uri="{FF2B5EF4-FFF2-40B4-BE49-F238E27FC236}">
                <a16:creationId xmlns:a16="http://schemas.microsoft.com/office/drawing/2014/main" id="{01EE95B6-E0ED-49CC-8145-F3E961A5B2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304" y="3424805"/>
            <a:ext cx="604362" cy="604362"/>
          </a:xfrm>
          <a:prstGeom prst="rect">
            <a:avLst/>
          </a:prstGeom>
        </p:spPr>
      </p:pic>
    </p:spTree>
    <p:extLst>
      <p:ext uri="{BB962C8B-B14F-4D97-AF65-F5344CB8AC3E}">
        <p14:creationId xmlns:p14="http://schemas.microsoft.com/office/powerpoint/2010/main" val="368988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79167E-6 -2.22222E-6 L 4.79167E-6 0.18033 " pathEditMode="relative" rAng="0" ptsTypes="AA">
                                      <p:cBhvr>
                                        <p:cTn id="40" dur="1000" fill="hold"/>
                                        <p:tgtEl>
                                          <p:spTgt spid="16"/>
                                        </p:tgtEl>
                                        <p:attrNameLst>
                                          <p:attrName>ppt_x</p:attrName>
                                          <p:attrName>ppt_y</p:attrName>
                                        </p:attrNameLst>
                                      </p:cBhvr>
                                      <p:rCtr x="0" y="9005"/>
                                    </p:animMotion>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up)">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3.75E-6 2.96296E-6 L 3.75E-6 0.29861 " pathEditMode="relative" rAng="0" ptsTypes="AA">
                                      <p:cBhvr>
                                        <p:cTn id="59" dur="1000" fill="hold"/>
                                        <p:tgtEl>
                                          <p:spTgt spid="18"/>
                                        </p:tgtEl>
                                        <p:attrNameLst>
                                          <p:attrName>ppt_x</p:attrName>
                                          <p:attrName>ppt_y</p:attrName>
                                        </p:attrNameLst>
                                      </p:cBhvr>
                                      <p:rCtr x="0" y="14931"/>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12B00-A19E-41B8-A273-A8E7D3065212}"/>
              </a:ext>
            </a:extLst>
          </p:cNvPr>
          <p:cNvSpPr>
            <a:spLocks noGrp="1"/>
          </p:cNvSpPr>
          <p:nvPr>
            <p:ph type="title"/>
          </p:nvPr>
        </p:nvSpPr>
        <p:spPr/>
        <p:txBody>
          <a:bodyPr/>
          <a:lstStyle/>
          <a:p>
            <a:r>
              <a:rPr lang="en-US" altLang="zh-CN" dirty="0"/>
              <a:t>Resolutions</a:t>
            </a:r>
            <a:endParaRPr lang="en-US" dirty="0"/>
          </a:p>
        </p:txBody>
      </p:sp>
      <p:sp>
        <p:nvSpPr>
          <p:cNvPr id="4" name="Date Placeholder 3">
            <a:extLst>
              <a:ext uri="{FF2B5EF4-FFF2-40B4-BE49-F238E27FC236}">
                <a16:creationId xmlns:a16="http://schemas.microsoft.com/office/drawing/2014/main" id="{EC664B36-4242-420D-9593-7F59EC468014}"/>
              </a:ext>
            </a:extLst>
          </p:cNvPr>
          <p:cNvSpPr>
            <a:spLocks noGrp="1"/>
          </p:cNvSpPr>
          <p:nvPr>
            <p:ph type="dt" sz="half" idx="10"/>
          </p:nvPr>
        </p:nvSpPr>
        <p:spPr/>
        <p:txBody>
          <a:bodyPr/>
          <a:lstStyle/>
          <a:p>
            <a:fld id="{98B19E57-18A8-4595-8926-6C6FE1E82C8A}" type="datetime1">
              <a:rPr lang="en-US" altLang="zh-CN" smtClean="0"/>
              <a:t>8/3/2020</a:t>
            </a:fld>
            <a:endParaRPr lang="en-US"/>
          </a:p>
        </p:txBody>
      </p:sp>
      <p:sp>
        <p:nvSpPr>
          <p:cNvPr id="5" name="Slide Number Placeholder 4">
            <a:extLst>
              <a:ext uri="{FF2B5EF4-FFF2-40B4-BE49-F238E27FC236}">
                <a16:creationId xmlns:a16="http://schemas.microsoft.com/office/drawing/2014/main" id="{AEB4BB63-FA7E-4832-8FF7-D91B39EEEFE8}"/>
              </a:ext>
            </a:extLst>
          </p:cNvPr>
          <p:cNvSpPr>
            <a:spLocks noGrp="1"/>
          </p:cNvSpPr>
          <p:nvPr>
            <p:ph type="sldNum" sz="quarter" idx="12"/>
          </p:nvPr>
        </p:nvSpPr>
        <p:spPr/>
        <p:txBody>
          <a:bodyPr/>
          <a:lstStyle/>
          <a:p>
            <a:fld id="{B2DC25EE-239B-4C5F-AAD1-255A7D5F1EE2}" type="slidenum">
              <a:rPr lang="en-US" smtClean="0"/>
              <a:t>3</a:t>
            </a:fld>
            <a:endParaRPr lang="en-US"/>
          </a:p>
        </p:txBody>
      </p:sp>
      <p:graphicFrame>
        <p:nvGraphicFramePr>
          <p:cNvPr id="8" name="Diagram 7">
            <a:extLst>
              <a:ext uri="{FF2B5EF4-FFF2-40B4-BE49-F238E27FC236}">
                <a16:creationId xmlns:a16="http://schemas.microsoft.com/office/drawing/2014/main" id="{7C3E3BF0-CA05-492F-8256-952D2AE0DC9A}"/>
              </a:ext>
            </a:extLst>
          </p:cNvPr>
          <p:cNvGraphicFramePr/>
          <p:nvPr>
            <p:extLst>
              <p:ext uri="{D42A27DB-BD31-4B8C-83A1-F6EECF244321}">
                <p14:modId xmlns:p14="http://schemas.microsoft.com/office/powerpoint/2010/main" val="1470954439"/>
              </p:ext>
            </p:extLst>
          </p:nvPr>
        </p:nvGraphicFramePr>
        <p:xfrm>
          <a:off x="2078762" y="2368089"/>
          <a:ext cx="7331685" cy="3725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5" descr="A picture containing drawing&#10;&#10;Description automatically generated">
            <a:extLst>
              <a:ext uri="{FF2B5EF4-FFF2-40B4-BE49-F238E27FC236}">
                <a16:creationId xmlns:a16="http://schemas.microsoft.com/office/drawing/2014/main" id="{F522855E-D47C-46AB-91D3-62D3A7971B86}"/>
              </a:ext>
            </a:extLst>
          </p:cNvPr>
          <p:cNvPicPr>
            <a:picLocks noChangeAspect="1"/>
          </p:cNvPicPr>
          <p:nvPr/>
        </p:nvPicPr>
        <p:blipFill>
          <a:blip r:embed="rId7"/>
          <a:stretch>
            <a:fillRect/>
          </a:stretch>
        </p:blipFill>
        <p:spPr>
          <a:xfrm>
            <a:off x="9737046" y="6362700"/>
            <a:ext cx="1258379" cy="365185"/>
          </a:xfrm>
          <a:prstGeom prst="rect">
            <a:avLst/>
          </a:prstGeom>
        </p:spPr>
      </p:pic>
    </p:spTree>
    <p:extLst>
      <p:ext uri="{BB962C8B-B14F-4D97-AF65-F5344CB8AC3E}">
        <p14:creationId xmlns:p14="http://schemas.microsoft.com/office/powerpoint/2010/main" val="156341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C552-B895-4103-82CF-B1AC9E3D9F85}"/>
              </a:ext>
            </a:extLst>
          </p:cNvPr>
          <p:cNvSpPr>
            <a:spLocks noGrp="1"/>
          </p:cNvSpPr>
          <p:nvPr>
            <p:ph type="title"/>
          </p:nvPr>
        </p:nvSpPr>
        <p:spPr/>
        <p:txBody>
          <a:bodyPr/>
          <a:lstStyle/>
          <a:p>
            <a:r>
              <a:rPr lang="en-US" altLang="zh-CN" dirty="0"/>
              <a:t>Resolution - Flexible Parking Lots</a:t>
            </a:r>
            <a:endParaRPr lang="en-US" dirty="0"/>
          </a:p>
        </p:txBody>
      </p:sp>
      <p:cxnSp>
        <p:nvCxnSpPr>
          <p:cNvPr id="31" name="Straight Connector 30">
            <a:extLst>
              <a:ext uri="{FF2B5EF4-FFF2-40B4-BE49-F238E27FC236}">
                <a16:creationId xmlns:a16="http://schemas.microsoft.com/office/drawing/2014/main" id="{559A7CE4-4FA7-493B-A94C-CE37EAAC3BCA}"/>
              </a:ext>
            </a:extLst>
          </p:cNvPr>
          <p:cNvCxnSpPr>
            <a:cxnSpLocks/>
          </p:cNvCxnSpPr>
          <p:nvPr/>
        </p:nvCxnSpPr>
        <p:spPr>
          <a:xfrm>
            <a:off x="5570530" y="2277257"/>
            <a:ext cx="0" cy="4121086"/>
          </a:xfrm>
          <a:prstGeom prst="line">
            <a:avLst/>
          </a:prstGeom>
          <a:ln w="7620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2F7677C-D2E5-48EB-9939-6813A19FFE3C}"/>
              </a:ext>
            </a:extLst>
          </p:cNvPr>
          <p:cNvSpPr/>
          <p:nvPr/>
        </p:nvSpPr>
        <p:spPr>
          <a:xfrm>
            <a:off x="8821363" y="2281542"/>
            <a:ext cx="840563" cy="453764"/>
          </a:xfrm>
          <a:prstGeom prst="rect">
            <a:avLst/>
          </a:prstGeom>
          <a:solidFill>
            <a:schemeClr val="accent4">
              <a:lumMod val="40000"/>
              <a:lumOff val="60000"/>
            </a:schemeClr>
          </a:solidFill>
          <a:ln w="57150">
            <a:solidFill>
              <a:srgbClr val="FFC00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33911D1D-BEA3-4EBA-8694-1348D7596E8A}"/>
              </a:ext>
            </a:extLst>
          </p:cNvPr>
          <p:cNvSpPr/>
          <p:nvPr/>
        </p:nvSpPr>
        <p:spPr>
          <a:xfrm rot="10800000">
            <a:off x="8821363" y="2989786"/>
            <a:ext cx="841776" cy="437757"/>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D2D0F502-6C63-49A0-B139-F4503A45F096}"/>
              </a:ext>
            </a:extLst>
          </p:cNvPr>
          <p:cNvSpPr txBox="1"/>
          <p:nvPr/>
        </p:nvSpPr>
        <p:spPr>
          <a:xfrm>
            <a:off x="9799430" y="2323758"/>
            <a:ext cx="1682349" cy="369332"/>
          </a:xfrm>
          <a:prstGeom prst="rect">
            <a:avLst/>
          </a:prstGeom>
          <a:noFill/>
        </p:spPr>
        <p:txBody>
          <a:bodyPr wrap="square" rtlCol="0">
            <a:spAutoFit/>
          </a:bodyPr>
          <a:lstStyle/>
          <a:p>
            <a:r>
              <a:rPr lang="en-US"/>
              <a:t>Flexible Lots</a:t>
            </a:r>
          </a:p>
        </p:txBody>
      </p:sp>
      <p:sp>
        <p:nvSpPr>
          <p:cNvPr id="39" name="TextBox 38">
            <a:extLst>
              <a:ext uri="{FF2B5EF4-FFF2-40B4-BE49-F238E27FC236}">
                <a16:creationId xmlns:a16="http://schemas.microsoft.com/office/drawing/2014/main" id="{3048341C-03D5-426A-ABFD-6C232AC82B41}"/>
              </a:ext>
            </a:extLst>
          </p:cNvPr>
          <p:cNvSpPr txBox="1"/>
          <p:nvPr/>
        </p:nvSpPr>
        <p:spPr>
          <a:xfrm>
            <a:off x="9799430" y="2989786"/>
            <a:ext cx="1682349" cy="369332"/>
          </a:xfrm>
          <a:prstGeom prst="rect">
            <a:avLst/>
          </a:prstGeom>
          <a:noFill/>
        </p:spPr>
        <p:txBody>
          <a:bodyPr wrap="square" rtlCol="0">
            <a:spAutoFit/>
          </a:bodyPr>
          <a:lstStyle/>
          <a:p>
            <a:r>
              <a:rPr lang="en-US"/>
              <a:t>Normal Lots</a:t>
            </a:r>
          </a:p>
        </p:txBody>
      </p:sp>
      <p:cxnSp>
        <p:nvCxnSpPr>
          <p:cNvPr id="41" name="Straight Connector 40">
            <a:extLst>
              <a:ext uri="{FF2B5EF4-FFF2-40B4-BE49-F238E27FC236}">
                <a16:creationId xmlns:a16="http://schemas.microsoft.com/office/drawing/2014/main" id="{BE985B2B-65B3-46CC-8539-23F10EBC707E}"/>
              </a:ext>
            </a:extLst>
          </p:cNvPr>
          <p:cNvCxnSpPr>
            <a:cxnSpLocks/>
          </p:cNvCxnSpPr>
          <p:nvPr/>
        </p:nvCxnSpPr>
        <p:spPr>
          <a:xfrm flipH="1">
            <a:off x="8821363" y="3812820"/>
            <a:ext cx="840563" cy="0"/>
          </a:xfrm>
          <a:prstGeom prst="line">
            <a:avLst/>
          </a:prstGeom>
          <a:ln w="762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DF0D3CD-44A1-412D-95F5-8BD2145535D5}"/>
              </a:ext>
            </a:extLst>
          </p:cNvPr>
          <p:cNvSpPr txBox="1"/>
          <p:nvPr/>
        </p:nvSpPr>
        <p:spPr>
          <a:xfrm>
            <a:off x="9799430" y="3592097"/>
            <a:ext cx="1930608" cy="369332"/>
          </a:xfrm>
          <a:prstGeom prst="rect">
            <a:avLst/>
          </a:prstGeom>
          <a:noFill/>
        </p:spPr>
        <p:txBody>
          <a:bodyPr wrap="square" rtlCol="0">
            <a:spAutoFit/>
          </a:bodyPr>
          <a:lstStyle/>
          <a:p>
            <a:r>
              <a:rPr lang="en-US" dirty="0"/>
              <a:t>Indicating Line</a:t>
            </a:r>
          </a:p>
        </p:txBody>
      </p:sp>
      <p:sp>
        <p:nvSpPr>
          <p:cNvPr id="67" name="Arrow: Right 66">
            <a:extLst>
              <a:ext uri="{FF2B5EF4-FFF2-40B4-BE49-F238E27FC236}">
                <a16:creationId xmlns:a16="http://schemas.microsoft.com/office/drawing/2014/main" id="{8DB94CB8-F13F-4B7A-9BB3-C1922C2A0A07}"/>
              </a:ext>
            </a:extLst>
          </p:cNvPr>
          <p:cNvSpPr/>
          <p:nvPr/>
        </p:nvSpPr>
        <p:spPr>
          <a:xfrm rot="5400000" flipV="1">
            <a:off x="4448454" y="4102712"/>
            <a:ext cx="1113260" cy="255117"/>
          </a:xfrm>
          <a:prstGeom prst="rightArrow">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9" name="Arrow: Right 68">
            <a:extLst>
              <a:ext uri="{FF2B5EF4-FFF2-40B4-BE49-F238E27FC236}">
                <a16:creationId xmlns:a16="http://schemas.microsoft.com/office/drawing/2014/main" id="{091B9156-9E5E-4257-86EB-6395B56481D8}"/>
              </a:ext>
            </a:extLst>
          </p:cNvPr>
          <p:cNvSpPr/>
          <p:nvPr/>
        </p:nvSpPr>
        <p:spPr>
          <a:xfrm>
            <a:off x="9141753" y="4681887"/>
            <a:ext cx="204786" cy="18097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1" name="TextBox 70">
            <a:extLst>
              <a:ext uri="{FF2B5EF4-FFF2-40B4-BE49-F238E27FC236}">
                <a16:creationId xmlns:a16="http://schemas.microsoft.com/office/drawing/2014/main" id="{5E8DED49-9499-44A8-9628-B958247A7AC1}"/>
              </a:ext>
            </a:extLst>
          </p:cNvPr>
          <p:cNvSpPr txBox="1"/>
          <p:nvPr/>
        </p:nvSpPr>
        <p:spPr>
          <a:xfrm>
            <a:off x="9793243" y="4589405"/>
            <a:ext cx="1930608" cy="369332"/>
          </a:xfrm>
          <a:prstGeom prst="rect">
            <a:avLst/>
          </a:prstGeom>
          <a:noFill/>
        </p:spPr>
        <p:txBody>
          <a:bodyPr wrap="square" rtlCol="0">
            <a:spAutoFit/>
          </a:bodyPr>
          <a:lstStyle/>
          <a:p>
            <a:r>
              <a:rPr lang="en-US" altLang="zh-CN"/>
              <a:t>Head of Vehicle</a:t>
            </a:r>
            <a:endParaRPr lang="en-US"/>
          </a:p>
        </p:txBody>
      </p:sp>
      <p:pic>
        <p:nvPicPr>
          <p:cNvPr id="5" name="图片 6" descr="图片包含 游戏机&#10;&#10;已自动生成说明">
            <a:extLst>
              <a:ext uri="{FF2B5EF4-FFF2-40B4-BE49-F238E27FC236}">
                <a16:creationId xmlns:a16="http://schemas.microsoft.com/office/drawing/2014/main" id="{6E80DC2B-EFDB-4589-88CC-78F0910317B3}"/>
              </a:ext>
            </a:extLst>
          </p:cNvPr>
          <p:cNvPicPr>
            <a:picLocks noChangeAspect="1"/>
          </p:cNvPicPr>
          <p:nvPr/>
        </p:nvPicPr>
        <p:blipFill>
          <a:blip r:embed="rId2"/>
          <a:stretch>
            <a:fillRect/>
          </a:stretch>
        </p:blipFill>
        <p:spPr>
          <a:xfrm>
            <a:off x="9090242" y="5169336"/>
            <a:ext cx="2743200" cy="536895"/>
          </a:xfrm>
          <a:prstGeom prst="rect">
            <a:avLst/>
          </a:prstGeom>
        </p:spPr>
      </p:pic>
      <p:sp>
        <p:nvSpPr>
          <p:cNvPr id="38" name="TextBox 37">
            <a:extLst>
              <a:ext uri="{FF2B5EF4-FFF2-40B4-BE49-F238E27FC236}">
                <a16:creationId xmlns:a16="http://schemas.microsoft.com/office/drawing/2014/main" id="{4D8CD7B9-7518-44E5-A3C4-FFC59D9A5A64}"/>
              </a:ext>
            </a:extLst>
          </p:cNvPr>
          <p:cNvSpPr txBox="1"/>
          <p:nvPr/>
        </p:nvSpPr>
        <p:spPr>
          <a:xfrm>
            <a:off x="9793243" y="5191716"/>
            <a:ext cx="2226941" cy="369332"/>
          </a:xfrm>
          <a:prstGeom prst="rect">
            <a:avLst/>
          </a:prstGeom>
          <a:solidFill>
            <a:schemeClr val="bg1"/>
          </a:solidFill>
        </p:spPr>
        <p:txBody>
          <a:bodyPr wrap="square" rtlCol="0" anchor="t">
            <a:spAutoFit/>
          </a:bodyPr>
          <a:lstStyle/>
          <a:p>
            <a:r>
              <a:rPr lang="en-US" altLang="zh-CN" dirty="0"/>
              <a:t>Leaving Direction</a:t>
            </a:r>
            <a:endParaRPr lang="en-US" dirty="0"/>
          </a:p>
        </p:txBody>
      </p:sp>
      <p:sp>
        <p:nvSpPr>
          <p:cNvPr id="49" name="Rectangle 48">
            <a:extLst>
              <a:ext uri="{FF2B5EF4-FFF2-40B4-BE49-F238E27FC236}">
                <a16:creationId xmlns:a16="http://schemas.microsoft.com/office/drawing/2014/main" id="{3469D60E-F3DD-4D8D-ACD6-D48C4109105A}"/>
              </a:ext>
            </a:extLst>
          </p:cNvPr>
          <p:cNvSpPr/>
          <p:nvPr/>
        </p:nvSpPr>
        <p:spPr>
          <a:xfrm rot="10800000">
            <a:off x="3390519" y="4769965"/>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E912A53C-1C6D-4B53-8FC5-C58D888B45CD}"/>
              </a:ext>
            </a:extLst>
          </p:cNvPr>
          <p:cNvSpPr/>
          <p:nvPr/>
        </p:nvSpPr>
        <p:spPr>
          <a:xfrm rot="10800000">
            <a:off x="3390519" y="3948277"/>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7C79BFCC-C9AD-4235-AD7F-48C079257219}"/>
              </a:ext>
            </a:extLst>
          </p:cNvPr>
          <p:cNvSpPr/>
          <p:nvPr/>
        </p:nvSpPr>
        <p:spPr>
          <a:xfrm rot="10800000">
            <a:off x="3390519" y="3126589"/>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B8F5F499-3844-468C-94DA-167C8BCDEA46}"/>
              </a:ext>
            </a:extLst>
          </p:cNvPr>
          <p:cNvSpPr/>
          <p:nvPr/>
        </p:nvSpPr>
        <p:spPr>
          <a:xfrm rot="10800000">
            <a:off x="3390519" y="2304901"/>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131DCAF1-FEC8-4E65-B1C4-DE8B7E87517D}"/>
              </a:ext>
            </a:extLst>
          </p:cNvPr>
          <p:cNvSpPr/>
          <p:nvPr/>
        </p:nvSpPr>
        <p:spPr>
          <a:xfrm>
            <a:off x="3390519" y="5591654"/>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9" name="Arrow: Right 58">
            <a:extLst>
              <a:ext uri="{FF2B5EF4-FFF2-40B4-BE49-F238E27FC236}">
                <a16:creationId xmlns:a16="http://schemas.microsoft.com/office/drawing/2014/main" id="{4733CA84-67BF-471F-A522-EAA83D4FDD07}"/>
              </a:ext>
            </a:extLst>
          </p:cNvPr>
          <p:cNvSpPr/>
          <p:nvPr/>
        </p:nvSpPr>
        <p:spPr>
          <a:xfrm>
            <a:off x="3894964" y="2558629"/>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1" name="Arrow: Right 60">
            <a:extLst>
              <a:ext uri="{FF2B5EF4-FFF2-40B4-BE49-F238E27FC236}">
                <a16:creationId xmlns:a16="http://schemas.microsoft.com/office/drawing/2014/main" id="{5317B11C-F2E5-410C-B153-44B5446BA223}"/>
              </a:ext>
            </a:extLst>
          </p:cNvPr>
          <p:cNvSpPr/>
          <p:nvPr/>
        </p:nvSpPr>
        <p:spPr>
          <a:xfrm>
            <a:off x="3896355" y="3380625"/>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3" name="Arrow: Right 62">
            <a:extLst>
              <a:ext uri="{FF2B5EF4-FFF2-40B4-BE49-F238E27FC236}">
                <a16:creationId xmlns:a16="http://schemas.microsoft.com/office/drawing/2014/main" id="{E13E89C2-C74D-4989-B594-8E70C7E6A838}"/>
              </a:ext>
            </a:extLst>
          </p:cNvPr>
          <p:cNvSpPr/>
          <p:nvPr/>
        </p:nvSpPr>
        <p:spPr>
          <a:xfrm>
            <a:off x="3902560" y="4202621"/>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5" name="Arrow: Right 64">
            <a:extLst>
              <a:ext uri="{FF2B5EF4-FFF2-40B4-BE49-F238E27FC236}">
                <a16:creationId xmlns:a16="http://schemas.microsoft.com/office/drawing/2014/main" id="{3C0E6B8C-2C90-493C-A4C6-A38527D7B8B5}"/>
              </a:ext>
            </a:extLst>
          </p:cNvPr>
          <p:cNvSpPr/>
          <p:nvPr/>
        </p:nvSpPr>
        <p:spPr>
          <a:xfrm>
            <a:off x="3902560" y="5010215"/>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8" name="Arrow: Right 67">
            <a:extLst>
              <a:ext uri="{FF2B5EF4-FFF2-40B4-BE49-F238E27FC236}">
                <a16:creationId xmlns:a16="http://schemas.microsoft.com/office/drawing/2014/main" id="{49548F6A-1587-4B79-9AC2-B6E93F02BFBD}"/>
              </a:ext>
            </a:extLst>
          </p:cNvPr>
          <p:cNvSpPr/>
          <p:nvPr/>
        </p:nvSpPr>
        <p:spPr>
          <a:xfrm>
            <a:off x="3894964" y="5860359"/>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28" name="Group 27">
            <a:extLst>
              <a:ext uri="{FF2B5EF4-FFF2-40B4-BE49-F238E27FC236}">
                <a16:creationId xmlns:a16="http://schemas.microsoft.com/office/drawing/2014/main" id="{D7CDC5F0-FB65-4446-A18B-EFCAF599CF12}"/>
              </a:ext>
            </a:extLst>
          </p:cNvPr>
          <p:cNvGrpSpPr/>
          <p:nvPr/>
        </p:nvGrpSpPr>
        <p:grpSpPr>
          <a:xfrm>
            <a:off x="5779446" y="2281542"/>
            <a:ext cx="620878" cy="4046182"/>
            <a:chOff x="3507920" y="2323757"/>
            <a:chExt cx="620878" cy="4046182"/>
          </a:xfrm>
        </p:grpSpPr>
        <p:sp>
          <p:nvSpPr>
            <p:cNvPr id="22" name="Rectangle 21">
              <a:extLst>
                <a:ext uri="{FF2B5EF4-FFF2-40B4-BE49-F238E27FC236}">
                  <a16:creationId xmlns:a16="http://schemas.microsoft.com/office/drawing/2014/main" id="{62C2B654-2934-4474-96B3-FC1BE37D8A79}"/>
                </a:ext>
              </a:extLst>
            </p:cNvPr>
            <p:cNvSpPr/>
            <p:nvPr/>
          </p:nvSpPr>
          <p:spPr>
            <a:xfrm rot="16200000">
              <a:off x="3195928" y="2635749"/>
              <a:ext cx="1243237" cy="619254"/>
            </a:xfrm>
            <a:prstGeom prst="rect">
              <a:avLst/>
            </a:prstGeom>
            <a:solidFill>
              <a:schemeClr val="accent4">
                <a:lumMod val="40000"/>
                <a:lumOff val="60000"/>
              </a:schemeClr>
            </a:solidFill>
            <a:ln w="57150">
              <a:solidFill>
                <a:srgbClr val="FFC00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2D420096-36B8-4A7B-85EB-6F30569F4633}"/>
                </a:ext>
              </a:extLst>
            </p:cNvPr>
            <p:cNvSpPr/>
            <p:nvPr/>
          </p:nvSpPr>
          <p:spPr>
            <a:xfrm rot="16200000">
              <a:off x="3195929" y="5438694"/>
              <a:ext cx="1243237" cy="619254"/>
            </a:xfrm>
            <a:prstGeom prst="rect">
              <a:avLst/>
            </a:prstGeom>
            <a:solidFill>
              <a:schemeClr val="accent4">
                <a:lumMod val="40000"/>
                <a:lumOff val="60000"/>
              </a:schemeClr>
            </a:solidFill>
            <a:ln w="57150">
              <a:solidFill>
                <a:srgbClr val="FFC00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DC6FC70C-7992-42DC-B43F-5A8EE9A6F12D}"/>
                </a:ext>
              </a:extLst>
            </p:cNvPr>
            <p:cNvSpPr/>
            <p:nvPr/>
          </p:nvSpPr>
          <p:spPr>
            <a:xfrm rot="16200000">
              <a:off x="3197552" y="4030395"/>
              <a:ext cx="1243237" cy="619254"/>
            </a:xfrm>
            <a:prstGeom prst="rect">
              <a:avLst/>
            </a:prstGeom>
            <a:solidFill>
              <a:schemeClr val="accent4">
                <a:lumMod val="40000"/>
                <a:lumOff val="60000"/>
              </a:schemeClr>
            </a:solidFill>
            <a:ln w="57150">
              <a:solidFill>
                <a:srgbClr val="FFC00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3" name="图片 4">
              <a:extLst>
                <a:ext uri="{FF2B5EF4-FFF2-40B4-BE49-F238E27FC236}">
                  <a16:creationId xmlns:a16="http://schemas.microsoft.com/office/drawing/2014/main" id="{8F82CEE8-6480-4D16-A1AF-ED2D42A8626A}"/>
                </a:ext>
              </a:extLst>
            </p:cNvPr>
            <p:cNvPicPr>
              <a:picLocks noChangeAspect="1"/>
            </p:cNvPicPr>
            <p:nvPr/>
          </p:nvPicPr>
          <p:blipFill>
            <a:blip r:embed="rId3"/>
            <a:stretch>
              <a:fillRect/>
            </a:stretch>
          </p:blipFill>
          <p:spPr>
            <a:xfrm flipV="1">
              <a:off x="3709660" y="2499639"/>
              <a:ext cx="254159" cy="3612143"/>
            </a:xfrm>
            <a:prstGeom prst="rect">
              <a:avLst/>
            </a:prstGeom>
          </p:spPr>
        </p:pic>
      </p:grpSp>
      <p:sp>
        <p:nvSpPr>
          <p:cNvPr id="6" name="Rectangle 5">
            <a:extLst>
              <a:ext uri="{FF2B5EF4-FFF2-40B4-BE49-F238E27FC236}">
                <a16:creationId xmlns:a16="http://schemas.microsoft.com/office/drawing/2014/main" id="{66F8DA39-CDC7-41D9-8463-32DC0109646C}"/>
              </a:ext>
            </a:extLst>
          </p:cNvPr>
          <p:cNvSpPr/>
          <p:nvPr/>
        </p:nvSpPr>
        <p:spPr>
          <a:xfrm rot="16200000" flipV="1">
            <a:off x="6268406" y="2610859"/>
            <a:ext cx="1243237" cy="619254"/>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8C957037-5ED6-4507-9583-B6DDDF5014C4}"/>
              </a:ext>
            </a:extLst>
          </p:cNvPr>
          <p:cNvSpPr/>
          <p:nvPr/>
        </p:nvSpPr>
        <p:spPr>
          <a:xfrm rot="5400000" flipV="1">
            <a:off x="6265208" y="5398129"/>
            <a:ext cx="1243237" cy="619254"/>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0" name="Arrow: Right 49">
            <a:extLst>
              <a:ext uri="{FF2B5EF4-FFF2-40B4-BE49-F238E27FC236}">
                <a16:creationId xmlns:a16="http://schemas.microsoft.com/office/drawing/2014/main" id="{4D4D4C4E-EDFD-4907-9B56-3EC4F23CF365}"/>
              </a:ext>
            </a:extLst>
          </p:cNvPr>
          <p:cNvSpPr/>
          <p:nvPr/>
        </p:nvSpPr>
        <p:spPr>
          <a:xfrm rot="5400000" flipV="1">
            <a:off x="6797865" y="5705926"/>
            <a:ext cx="166212" cy="14688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10B4E240-2A2A-4F05-A06F-063C69AD89B1}"/>
              </a:ext>
            </a:extLst>
          </p:cNvPr>
          <p:cNvSpPr/>
          <p:nvPr/>
        </p:nvSpPr>
        <p:spPr>
          <a:xfrm rot="16200000" flipV="1">
            <a:off x="6268407" y="3971102"/>
            <a:ext cx="1243237" cy="619254"/>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2" name="Arrow: Right 41">
            <a:extLst>
              <a:ext uri="{FF2B5EF4-FFF2-40B4-BE49-F238E27FC236}">
                <a16:creationId xmlns:a16="http://schemas.microsoft.com/office/drawing/2014/main" id="{9400A0FA-9906-49B5-8192-A6DB47E53190}"/>
              </a:ext>
            </a:extLst>
          </p:cNvPr>
          <p:cNvSpPr/>
          <p:nvPr/>
        </p:nvSpPr>
        <p:spPr>
          <a:xfrm rot="5400000" flipV="1">
            <a:off x="6797865" y="4214400"/>
            <a:ext cx="166212" cy="14688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3" name="Arrow: Right 42">
            <a:extLst>
              <a:ext uri="{FF2B5EF4-FFF2-40B4-BE49-F238E27FC236}">
                <a16:creationId xmlns:a16="http://schemas.microsoft.com/office/drawing/2014/main" id="{CB68FE69-54B4-4555-B654-810695FA1527}"/>
              </a:ext>
            </a:extLst>
          </p:cNvPr>
          <p:cNvSpPr/>
          <p:nvPr/>
        </p:nvSpPr>
        <p:spPr>
          <a:xfrm rot="5400000" flipV="1">
            <a:off x="6806918" y="2824789"/>
            <a:ext cx="166212" cy="14688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灯片编号占位符 3">
            <a:extLst>
              <a:ext uri="{FF2B5EF4-FFF2-40B4-BE49-F238E27FC236}">
                <a16:creationId xmlns:a16="http://schemas.microsoft.com/office/drawing/2014/main" id="{995D5A59-45E3-4915-A571-D62D5C94964F}"/>
              </a:ext>
            </a:extLst>
          </p:cNvPr>
          <p:cNvSpPr>
            <a:spLocks noGrp="1"/>
          </p:cNvSpPr>
          <p:nvPr>
            <p:ph type="sldNum" sz="quarter" idx="12"/>
          </p:nvPr>
        </p:nvSpPr>
        <p:spPr/>
        <p:txBody>
          <a:bodyPr/>
          <a:lstStyle/>
          <a:p>
            <a:fld id="{B2DC25EE-239B-4C5F-AAD1-255A7D5F1EE2}" type="slidenum">
              <a:rPr lang="en-US" smtClean="0"/>
              <a:t>4</a:t>
            </a:fld>
            <a:endParaRPr lang="zh-CN" altLang="en-US"/>
          </a:p>
        </p:txBody>
      </p:sp>
      <p:sp>
        <p:nvSpPr>
          <p:cNvPr id="8" name="日期占位符 7"/>
          <p:cNvSpPr>
            <a:spLocks noGrp="1"/>
          </p:cNvSpPr>
          <p:nvPr>
            <p:ph type="dt" sz="half" idx="10"/>
          </p:nvPr>
        </p:nvSpPr>
        <p:spPr/>
        <p:txBody>
          <a:bodyPr/>
          <a:lstStyle/>
          <a:p>
            <a:fld id="{4E3F1E48-9CFC-4863-997F-0E8D8913BBFF}" type="datetime1">
              <a:rPr lang="en-US" altLang="zh-CN" smtClean="0"/>
              <a:t>8/3/2020</a:t>
            </a:fld>
            <a:endParaRPr lang="en-US"/>
          </a:p>
        </p:txBody>
      </p:sp>
      <p:pic>
        <p:nvPicPr>
          <p:cNvPr id="40"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4"/>
          <a:stretch>
            <a:fillRect/>
          </a:stretch>
        </p:blipFill>
        <p:spPr>
          <a:xfrm>
            <a:off x="9737046" y="6362700"/>
            <a:ext cx="1258379" cy="365185"/>
          </a:xfrm>
          <a:prstGeom prst="rect">
            <a:avLst/>
          </a:prstGeom>
        </p:spPr>
      </p:pic>
      <p:sp>
        <p:nvSpPr>
          <p:cNvPr id="7" name="Rectangle 6">
            <a:extLst>
              <a:ext uri="{FF2B5EF4-FFF2-40B4-BE49-F238E27FC236}">
                <a16:creationId xmlns:a16="http://schemas.microsoft.com/office/drawing/2014/main" id="{D0402D08-0933-40DB-A305-FE8323C19D55}"/>
              </a:ext>
            </a:extLst>
          </p:cNvPr>
          <p:cNvSpPr/>
          <p:nvPr/>
        </p:nvSpPr>
        <p:spPr>
          <a:xfrm>
            <a:off x="2066214" y="4761545"/>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903D3CB-5888-4CA4-9C4E-C3024BC8DA88}"/>
              </a:ext>
            </a:extLst>
          </p:cNvPr>
          <p:cNvSpPr/>
          <p:nvPr/>
        </p:nvSpPr>
        <p:spPr>
          <a:xfrm>
            <a:off x="2066214" y="3939857"/>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DA11DF9-BD1B-4999-B637-C3506168D483}"/>
              </a:ext>
            </a:extLst>
          </p:cNvPr>
          <p:cNvSpPr/>
          <p:nvPr/>
        </p:nvSpPr>
        <p:spPr>
          <a:xfrm>
            <a:off x="2066214" y="3118169"/>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0A2DC92-F760-4132-AB41-F1DC47A97977}"/>
              </a:ext>
            </a:extLst>
          </p:cNvPr>
          <p:cNvSpPr/>
          <p:nvPr/>
        </p:nvSpPr>
        <p:spPr>
          <a:xfrm>
            <a:off x="2066214" y="2296481"/>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F4DFB5F-4BF0-4E7C-B490-9D969BB8476B}"/>
              </a:ext>
            </a:extLst>
          </p:cNvPr>
          <p:cNvSpPr/>
          <p:nvPr/>
        </p:nvSpPr>
        <p:spPr>
          <a:xfrm rot="10800000">
            <a:off x="2066214" y="5583234"/>
            <a:ext cx="1173343" cy="684885"/>
          </a:xfrm>
          <a:prstGeom prst="rect">
            <a:avLst/>
          </a:prstGeom>
          <a:solidFill>
            <a:schemeClr val="accent2">
              <a:lumMod val="40000"/>
              <a:lumOff val="60000"/>
            </a:schemeClr>
          </a:solidFill>
          <a:ln w="57150">
            <a:solidFill>
              <a:srgbClr val="00B050"/>
            </a:solidFill>
            <a:prstDash val="lgDashDot"/>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FF4270FB-3A0F-443C-9DC5-B2EDA60761DF}"/>
              </a:ext>
            </a:extLst>
          </p:cNvPr>
          <p:cNvSpPr/>
          <p:nvPr/>
        </p:nvSpPr>
        <p:spPr>
          <a:xfrm rot="10800000">
            <a:off x="2570659" y="2550209"/>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D21C7DE1-7102-4A49-84C5-0A18E00BE182}"/>
              </a:ext>
            </a:extLst>
          </p:cNvPr>
          <p:cNvSpPr/>
          <p:nvPr/>
        </p:nvSpPr>
        <p:spPr>
          <a:xfrm rot="10800000">
            <a:off x="2572050" y="3372205"/>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7A4E0990-0F10-4883-AC94-4747FA7B1EBF}"/>
              </a:ext>
            </a:extLst>
          </p:cNvPr>
          <p:cNvSpPr/>
          <p:nvPr/>
        </p:nvSpPr>
        <p:spPr>
          <a:xfrm rot="10800000">
            <a:off x="2578255" y="4194201"/>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Arrow: Right 15">
            <a:extLst>
              <a:ext uri="{FF2B5EF4-FFF2-40B4-BE49-F238E27FC236}">
                <a16:creationId xmlns:a16="http://schemas.microsoft.com/office/drawing/2014/main" id="{44EFC1E1-DB45-403E-9535-8119E869E3ED}"/>
              </a:ext>
            </a:extLst>
          </p:cNvPr>
          <p:cNvSpPr/>
          <p:nvPr/>
        </p:nvSpPr>
        <p:spPr>
          <a:xfrm rot="10800000">
            <a:off x="2578255" y="5001795"/>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Arrow: Right 16">
            <a:extLst>
              <a:ext uri="{FF2B5EF4-FFF2-40B4-BE49-F238E27FC236}">
                <a16:creationId xmlns:a16="http://schemas.microsoft.com/office/drawing/2014/main" id="{1CCB6306-B571-4A3D-AC91-254F3B4ED718}"/>
              </a:ext>
            </a:extLst>
          </p:cNvPr>
          <p:cNvSpPr/>
          <p:nvPr/>
        </p:nvSpPr>
        <p:spPr>
          <a:xfrm rot="10800000">
            <a:off x="2570659" y="5851939"/>
            <a:ext cx="156868" cy="1624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B10C585-5697-4C58-9C39-72421DA2F693}"/>
              </a:ext>
            </a:extLst>
          </p:cNvPr>
          <p:cNvCxnSpPr>
            <a:cxnSpLocks/>
          </p:cNvCxnSpPr>
          <p:nvPr/>
        </p:nvCxnSpPr>
        <p:spPr>
          <a:xfrm rot="10800000">
            <a:off x="1260570" y="2122310"/>
            <a:ext cx="0" cy="4121086"/>
          </a:xfrm>
          <a:prstGeom prst="line">
            <a:avLst/>
          </a:prstGeom>
          <a:ln w="7620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 name="Arrow: Right 18">
            <a:extLst>
              <a:ext uri="{FF2B5EF4-FFF2-40B4-BE49-F238E27FC236}">
                <a16:creationId xmlns:a16="http://schemas.microsoft.com/office/drawing/2014/main" id="{8D0C229F-8642-44F7-82C8-6E0B3F6B274D}"/>
              </a:ext>
            </a:extLst>
          </p:cNvPr>
          <p:cNvSpPr/>
          <p:nvPr/>
        </p:nvSpPr>
        <p:spPr>
          <a:xfrm rot="16200000" flipV="1">
            <a:off x="1114771" y="4098201"/>
            <a:ext cx="1113260" cy="255117"/>
          </a:xfrm>
          <a:prstGeom prst="rightArrow">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87DBC836-2E54-456C-A07C-8AFD3DE0A0E4}"/>
              </a:ext>
            </a:extLst>
          </p:cNvPr>
          <p:cNvSpPr/>
          <p:nvPr/>
        </p:nvSpPr>
        <p:spPr>
          <a:xfrm rot="5400000" flipV="1">
            <a:off x="233815" y="4105260"/>
            <a:ext cx="1113260" cy="255117"/>
          </a:xfrm>
          <a:prstGeom prst="rightArrow">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CBEB072-938A-403C-A313-A390992075D3}"/>
              </a:ext>
            </a:extLst>
          </p:cNvPr>
          <p:cNvCxnSpPr>
            <a:cxnSpLocks/>
          </p:cNvCxnSpPr>
          <p:nvPr/>
        </p:nvCxnSpPr>
        <p:spPr>
          <a:xfrm>
            <a:off x="7402004" y="2141265"/>
            <a:ext cx="0" cy="4345093"/>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2C63FF8-BD36-4A7F-A760-038868C5D638}"/>
              </a:ext>
            </a:extLst>
          </p:cNvPr>
          <p:cNvCxnSpPr>
            <a:cxnSpLocks/>
          </p:cNvCxnSpPr>
          <p:nvPr/>
        </p:nvCxnSpPr>
        <p:spPr>
          <a:xfrm flipH="1" flipV="1">
            <a:off x="8821363" y="4322312"/>
            <a:ext cx="878535" cy="2132"/>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A975A6-CB74-415F-A2E1-2172B2BCCDD4}"/>
              </a:ext>
            </a:extLst>
          </p:cNvPr>
          <p:cNvSpPr txBox="1"/>
          <p:nvPr/>
        </p:nvSpPr>
        <p:spPr>
          <a:xfrm>
            <a:off x="9804473" y="4102535"/>
            <a:ext cx="1930608" cy="369332"/>
          </a:xfrm>
          <a:prstGeom prst="rect">
            <a:avLst/>
          </a:prstGeom>
          <a:noFill/>
        </p:spPr>
        <p:txBody>
          <a:bodyPr wrap="square" rtlCol="0">
            <a:spAutoFit/>
          </a:bodyPr>
          <a:lstStyle/>
          <a:p>
            <a:r>
              <a:rPr lang="en-US" dirty="0"/>
              <a:t>Wall/Blocks</a:t>
            </a:r>
          </a:p>
        </p:txBody>
      </p:sp>
    </p:spTree>
    <p:extLst>
      <p:ext uri="{BB962C8B-B14F-4D97-AF65-F5344CB8AC3E}">
        <p14:creationId xmlns:p14="http://schemas.microsoft.com/office/powerpoint/2010/main" val="347686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fade">
                                      <p:cBhvr>
                                        <p:cTn id="45" dur="500"/>
                                        <p:tgtEl>
                                          <p:spTgt spid="6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500"/>
                                        <p:tgtEl>
                                          <p:spTgt spid="1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500"/>
                                        <p:tgtEl>
                                          <p:spTgt spid="21"/>
                                        </p:tgtEl>
                                      </p:cBhvr>
                                    </p:animEffect>
                                  </p:childTnLst>
                                </p:cTn>
                              </p:par>
                              <p:par>
                                <p:cTn id="103" presetID="10" presetClass="entr" presetSubtype="0" fill="hold" nodeType="with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5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fade">
                                      <p:cBhvr>
                                        <p:cTn id="124" dur="500"/>
                                        <p:tgtEl>
                                          <p:spTgt spid="39"/>
                                        </p:tgtEl>
                                      </p:cBhvr>
                                    </p:animEffect>
                                  </p:childTnLst>
                                </p:cTn>
                              </p:par>
                              <p:par>
                                <p:cTn id="125" presetID="10" presetClass="entr" presetSubtype="0" fill="hold" nodeType="with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fade">
                                      <p:cBhvr>
                                        <p:cTn id="127" dur="500"/>
                                        <p:tgtEl>
                                          <p:spTgt spid="4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fade">
                                      <p:cBhvr>
                                        <p:cTn id="130" dur="500"/>
                                        <p:tgtEl>
                                          <p:spTgt spid="4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fade">
                                      <p:cBhvr>
                                        <p:cTn id="133" dur="500"/>
                                        <p:tgtEl>
                                          <p:spTgt spid="69"/>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1"/>
                                        </p:tgtEl>
                                        <p:attrNameLst>
                                          <p:attrName>style.visibility</p:attrName>
                                        </p:attrNameLst>
                                      </p:cBhvr>
                                      <p:to>
                                        <p:strVal val="visible"/>
                                      </p:to>
                                    </p:set>
                                    <p:animEffect transition="in" filter="fade">
                                      <p:cBhvr>
                                        <p:cTn id="136" dur="500"/>
                                        <p:tgtEl>
                                          <p:spTgt spid="71"/>
                                        </p:tgtEl>
                                      </p:cBhvr>
                                    </p:animEffect>
                                  </p:childTnLst>
                                </p:cTn>
                              </p:par>
                              <p:par>
                                <p:cTn id="137" presetID="10" presetClass="entr" presetSubtype="0" fill="hold" nodeType="withEffect">
                                  <p:stCondLst>
                                    <p:cond delay="0"/>
                                  </p:stCondLst>
                                  <p:childTnLst>
                                    <p:set>
                                      <p:cBhvr>
                                        <p:cTn id="138" dur="1" fill="hold">
                                          <p:stCondLst>
                                            <p:cond delay="0"/>
                                          </p:stCondLst>
                                        </p:cTn>
                                        <p:tgtEl>
                                          <p:spTgt spid="5"/>
                                        </p:tgtEl>
                                        <p:attrNameLst>
                                          <p:attrName>style.visibility</p:attrName>
                                        </p:attrNameLst>
                                      </p:cBhvr>
                                      <p:to>
                                        <p:strVal val="visible"/>
                                      </p:to>
                                    </p:set>
                                    <p:animEffect transition="in" filter="fade">
                                      <p:cBhvr>
                                        <p:cTn id="139" dur="500"/>
                                        <p:tgtEl>
                                          <p:spTgt spid="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fade">
                                      <p:cBhvr>
                                        <p:cTn id="142" dur="500"/>
                                        <p:tgtEl>
                                          <p:spTgt spid="38"/>
                                        </p:tgtEl>
                                      </p:cBhvr>
                                    </p:animEffect>
                                  </p:childTnLst>
                                </p:cTn>
                              </p:par>
                              <p:par>
                                <p:cTn id="143" presetID="10" presetClass="entr" presetSubtype="0" fill="hold" nodeType="withEffect">
                                  <p:stCondLst>
                                    <p:cond delay="0"/>
                                  </p:stCondLst>
                                  <p:childTnLst>
                                    <p:set>
                                      <p:cBhvr>
                                        <p:cTn id="144" dur="1" fill="hold">
                                          <p:stCondLst>
                                            <p:cond delay="0"/>
                                          </p:stCondLst>
                                        </p:cTn>
                                        <p:tgtEl>
                                          <p:spTgt spid="27"/>
                                        </p:tgtEl>
                                        <p:attrNameLst>
                                          <p:attrName>style.visibility</p:attrName>
                                        </p:attrNameLst>
                                      </p:cBhvr>
                                      <p:to>
                                        <p:strVal val="visible"/>
                                      </p:to>
                                    </p:set>
                                    <p:animEffect transition="in" filter="fade">
                                      <p:cBhvr>
                                        <p:cTn id="145" dur="500"/>
                                        <p:tgtEl>
                                          <p:spTgt spid="2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6"/>
                                        </p:tgtEl>
                                        <p:attrNameLst>
                                          <p:attrName>style.visibility</p:attrName>
                                        </p:attrNameLst>
                                      </p:cBhvr>
                                      <p:to>
                                        <p:strVal val="visible"/>
                                      </p:to>
                                    </p:set>
                                    <p:animEffect transition="in" filter="fade">
                                      <p:cBhvr>
                                        <p:cTn id="1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animBg="1"/>
      <p:bldP spid="35" grpId="0" animBg="1"/>
      <p:bldP spid="37" grpId="0"/>
      <p:bldP spid="39" grpId="0"/>
      <p:bldP spid="47" grpId="0"/>
      <p:bldP spid="67" grpId="0" animBg="1"/>
      <p:bldP spid="69" grpId="0" animBg="1"/>
      <p:bldP spid="71" grpId="0"/>
      <p:bldP spid="38" grpId="0" animBg="1"/>
      <p:bldP spid="49" grpId="0" animBg="1"/>
      <p:bldP spid="51" grpId="0" animBg="1"/>
      <p:bldP spid="53" grpId="0" animBg="1"/>
      <p:bldP spid="55" grpId="0" animBg="1"/>
      <p:bldP spid="57" grpId="0" animBg="1"/>
      <p:bldP spid="59" grpId="0" animBg="1"/>
      <p:bldP spid="61" grpId="0" animBg="1"/>
      <p:bldP spid="63" grpId="0" animBg="1"/>
      <p:bldP spid="65" grpId="0" animBg="1"/>
      <p:bldP spid="68" grpId="0" animBg="1"/>
      <p:bldP spid="6" grpId="0" animBg="1"/>
      <p:bldP spid="25" grpId="0" animBg="1"/>
      <p:bldP spid="50" grpId="0" animBg="1"/>
      <p:bldP spid="66" grpId="0" animBg="1"/>
      <p:bldP spid="42" grpId="0" animBg="1"/>
      <p:bldP spid="43"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animBg="1"/>
      <p:bldP spid="21"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7C76-9264-4FB4-9A0B-63DBA68E3491}"/>
              </a:ext>
            </a:extLst>
          </p:cNvPr>
          <p:cNvSpPr>
            <a:spLocks noGrp="1"/>
          </p:cNvSpPr>
          <p:nvPr>
            <p:ph type="title"/>
          </p:nvPr>
        </p:nvSpPr>
        <p:spPr/>
        <p:txBody>
          <a:bodyPr/>
          <a:lstStyle/>
          <a:p>
            <a:r>
              <a:rPr lang="en-US" altLang="zh-CN" dirty="0" err="1"/>
              <a:t>IntelliPA</a:t>
            </a:r>
            <a:r>
              <a:rPr lang="en-US" altLang="zh-CN" dirty="0"/>
              <a:t> – Web/Mobile App</a:t>
            </a:r>
            <a:endParaRPr lang="en-US" dirty="0"/>
          </a:p>
        </p:txBody>
      </p:sp>
      <p:pic>
        <p:nvPicPr>
          <p:cNvPr id="3"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3"/>
          <a:stretch>
            <a:fillRect/>
          </a:stretch>
        </p:blipFill>
        <p:spPr>
          <a:xfrm>
            <a:off x="9737046" y="6362700"/>
            <a:ext cx="1258379" cy="365185"/>
          </a:xfrm>
          <a:prstGeom prst="rect">
            <a:avLst/>
          </a:prstGeom>
        </p:spPr>
      </p:pic>
      <p:sp>
        <p:nvSpPr>
          <p:cNvPr id="5" name="灯片编号占位符 4">
            <a:extLst>
              <a:ext uri="{FF2B5EF4-FFF2-40B4-BE49-F238E27FC236}">
                <a16:creationId xmlns:a16="http://schemas.microsoft.com/office/drawing/2014/main" id="{8BBEC1E9-7130-4FBC-A87C-621FE79D77D8}"/>
              </a:ext>
            </a:extLst>
          </p:cNvPr>
          <p:cNvSpPr>
            <a:spLocks noGrp="1"/>
          </p:cNvSpPr>
          <p:nvPr>
            <p:ph type="sldNum" sz="quarter" idx="12"/>
          </p:nvPr>
        </p:nvSpPr>
        <p:spPr/>
        <p:txBody>
          <a:bodyPr/>
          <a:lstStyle/>
          <a:p>
            <a:fld id="{B2DC25EE-239B-4C5F-AAD1-255A7D5F1EE2}" type="slidenum">
              <a:rPr lang="en-US" smtClean="0"/>
              <a:t>5</a:t>
            </a:fld>
            <a:endParaRPr lang="zh-CN" altLang="en-US"/>
          </a:p>
        </p:txBody>
      </p:sp>
      <p:sp>
        <p:nvSpPr>
          <p:cNvPr id="6" name="日期占位符 5"/>
          <p:cNvSpPr>
            <a:spLocks noGrp="1"/>
          </p:cNvSpPr>
          <p:nvPr>
            <p:ph type="dt" sz="half" idx="10"/>
          </p:nvPr>
        </p:nvSpPr>
        <p:spPr/>
        <p:txBody>
          <a:bodyPr/>
          <a:lstStyle/>
          <a:p>
            <a:fld id="{C445F56E-4ACA-4617-96C2-771AD2010480}" type="datetime1">
              <a:rPr lang="en-US" altLang="zh-CN" smtClean="0"/>
              <a:t>8/3/2020</a:t>
            </a:fld>
            <a:endParaRPr lang="en-US"/>
          </a:p>
        </p:txBody>
      </p:sp>
      <p:sp>
        <p:nvSpPr>
          <p:cNvPr id="12" name="文本框 11">
            <a:extLst>
              <a:ext uri="{FF2B5EF4-FFF2-40B4-BE49-F238E27FC236}">
                <a16:creationId xmlns:a16="http://schemas.microsoft.com/office/drawing/2014/main" id="{960DD3AC-1EA4-4B6E-8131-51595E83580C}"/>
              </a:ext>
            </a:extLst>
          </p:cNvPr>
          <p:cNvSpPr txBox="1"/>
          <p:nvPr/>
        </p:nvSpPr>
        <p:spPr>
          <a:xfrm>
            <a:off x="971761" y="1496481"/>
            <a:ext cx="10455741" cy="400110"/>
          </a:xfrm>
          <a:prstGeom prst="rect">
            <a:avLst/>
          </a:prstGeom>
          <a:noFill/>
        </p:spPr>
        <p:txBody>
          <a:bodyPr wrap="square">
            <a:spAutoFit/>
          </a:bodyPr>
          <a:lstStyle/>
          <a:p>
            <a:r>
              <a:rPr lang="en-US" altLang="zh-CN" sz="2000" dirty="0"/>
              <a:t>The Intelligent Parking Assistant app. (Front End)</a:t>
            </a:r>
            <a:endParaRPr lang="zh-CN" altLang="en-US" sz="2000" dirty="0"/>
          </a:p>
        </p:txBody>
      </p:sp>
      <p:pic>
        <p:nvPicPr>
          <p:cNvPr id="1026" name="Picture 2">
            <a:extLst>
              <a:ext uri="{FF2B5EF4-FFF2-40B4-BE49-F238E27FC236}">
                <a16:creationId xmlns:a16="http://schemas.microsoft.com/office/drawing/2014/main" id="{333DFE6D-7E48-4909-B206-F32099D74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761" y="2150033"/>
            <a:ext cx="87439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3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7C76-9264-4FB4-9A0B-63DBA68E3491}"/>
              </a:ext>
            </a:extLst>
          </p:cNvPr>
          <p:cNvSpPr>
            <a:spLocks noGrp="1"/>
          </p:cNvSpPr>
          <p:nvPr>
            <p:ph type="title"/>
          </p:nvPr>
        </p:nvSpPr>
        <p:spPr/>
        <p:txBody>
          <a:bodyPr/>
          <a:lstStyle/>
          <a:p>
            <a:r>
              <a:rPr lang="en-US" altLang="zh-CN" dirty="0" err="1"/>
              <a:t>IntelliPA</a:t>
            </a:r>
            <a:r>
              <a:rPr lang="en-US" altLang="zh-CN" dirty="0"/>
              <a:t> – Backend</a:t>
            </a:r>
            <a:endParaRPr lang="en-US" dirty="0"/>
          </a:p>
        </p:txBody>
      </p:sp>
      <p:pic>
        <p:nvPicPr>
          <p:cNvPr id="3"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3"/>
          <a:stretch>
            <a:fillRect/>
          </a:stretch>
        </p:blipFill>
        <p:spPr>
          <a:xfrm>
            <a:off x="9737046" y="6362700"/>
            <a:ext cx="1258379" cy="365185"/>
          </a:xfrm>
          <a:prstGeom prst="rect">
            <a:avLst/>
          </a:prstGeom>
        </p:spPr>
      </p:pic>
      <p:sp>
        <p:nvSpPr>
          <p:cNvPr id="5" name="灯片编号占位符 4">
            <a:extLst>
              <a:ext uri="{FF2B5EF4-FFF2-40B4-BE49-F238E27FC236}">
                <a16:creationId xmlns:a16="http://schemas.microsoft.com/office/drawing/2014/main" id="{8BBEC1E9-7130-4FBC-A87C-621FE79D77D8}"/>
              </a:ext>
            </a:extLst>
          </p:cNvPr>
          <p:cNvSpPr>
            <a:spLocks noGrp="1"/>
          </p:cNvSpPr>
          <p:nvPr>
            <p:ph type="sldNum" sz="quarter" idx="12"/>
          </p:nvPr>
        </p:nvSpPr>
        <p:spPr/>
        <p:txBody>
          <a:bodyPr/>
          <a:lstStyle/>
          <a:p>
            <a:fld id="{B2DC25EE-239B-4C5F-AAD1-255A7D5F1EE2}" type="slidenum">
              <a:rPr lang="en-US" smtClean="0"/>
              <a:t>6</a:t>
            </a:fld>
            <a:endParaRPr lang="zh-CN" altLang="en-US"/>
          </a:p>
        </p:txBody>
      </p:sp>
      <p:sp>
        <p:nvSpPr>
          <p:cNvPr id="6" name="日期占位符 5"/>
          <p:cNvSpPr>
            <a:spLocks noGrp="1"/>
          </p:cNvSpPr>
          <p:nvPr>
            <p:ph type="dt" sz="half" idx="10"/>
          </p:nvPr>
        </p:nvSpPr>
        <p:spPr/>
        <p:txBody>
          <a:bodyPr/>
          <a:lstStyle/>
          <a:p>
            <a:fld id="{C445F56E-4ACA-4617-96C2-771AD2010480}" type="datetime1">
              <a:rPr lang="en-US" altLang="zh-CN" smtClean="0"/>
              <a:t>8/3/2020</a:t>
            </a:fld>
            <a:endParaRPr lang="en-US"/>
          </a:p>
        </p:txBody>
      </p:sp>
      <p:sp>
        <p:nvSpPr>
          <p:cNvPr id="8" name="TextBox 28">
            <a:extLst>
              <a:ext uri="{FF2B5EF4-FFF2-40B4-BE49-F238E27FC236}">
                <a16:creationId xmlns:a16="http://schemas.microsoft.com/office/drawing/2014/main" id="{70C947EA-09C3-4B40-B99B-6550B252A9F5}"/>
              </a:ext>
            </a:extLst>
          </p:cNvPr>
          <p:cNvSpPr txBox="1"/>
          <p:nvPr/>
        </p:nvSpPr>
        <p:spPr>
          <a:xfrm>
            <a:off x="1563352" y="2136803"/>
            <a:ext cx="9720343" cy="876587"/>
          </a:xfrm>
          <a:prstGeom prst="rect">
            <a:avLst/>
          </a:prstGeom>
          <a:noFill/>
        </p:spPr>
        <p:txBody>
          <a:bodyPr wrap="square" rtlCol="0">
            <a:spAutoFit/>
          </a:bodyPr>
          <a:lstStyle/>
          <a:p>
            <a:pPr>
              <a:lnSpc>
                <a:spcPct val="150000"/>
              </a:lnSpc>
            </a:pPr>
            <a:r>
              <a:rPr lang="en-US" altLang="zh-CN" b="1" dirty="0"/>
              <a:t>Monitor</a:t>
            </a:r>
          </a:p>
          <a:p>
            <a:pPr>
              <a:lnSpc>
                <a:spcPct val="150000"/>
              </a:lnSpc>
            </a:pPr>
            <a:r>
              <a:rPr lang="en-US" altLang="zh-CN" dirty="0"/>
              <a:t>A monitor showing basic information of the selected estate.</a:t>
            </a:r>
            <a:endParaRPr lang="zh-CN" altLang="en-US" dirty="0"/>
          </a:p>
        </p:txBody>
      </p:sp>
      <p:pic>
        <p:nvPicPr>
          <p:cNvPr id="11" name="图片 10" descr="手机屏幕的截图&#10;&#10;描述已自动生成">
            <a:extLst>
              <a:ext uri="{FF2B5EF4-FFF2-40B4-BE49-F238E27FC236}">
                <a16:creationId xmlns:a16="http://schemas.microsoft.com/office/drawing/2014/main" id="{A1443F2B-76CA-4EB2-983D-E8FC367FA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853" y="3013390"/>
            <a:ext cx="8373934" cy="3313987"/>
          </a:xfrm>
          <a:prstGeom prst="rect">
            <a:avLst/>
          </a:prstGeom>
        </p:spPr>
      </p:pic>
    </p:spTree>
    <p:extLst>
      <p:ext uri="{BB962C8B-B14F-4D97-AF65-F5344CB8AC3E}">
        <p14:creationId xmlns:p14="http://schemas.microsoft.com/office/powerpoint/2010/main" val="377373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7C76-9264-4FB4-9A0B-63DBA68E3491}"/>
              </a:ext>
            </a:extLst>
          </p:cNvPr>
          <p:cNvSpPr>
            <a:spLocks noGrp="1"/>
          </p:cNvSpPr>
          <p:nvPr>
            <p:ph type="title"/>
          </p:nvPr>
        </p:nvSpPr>
        <p:spPr/>
        <p:txBody>
          <a:bodyPr/>
          <a:lstStyle/>
          <a:p>
            <a:r>
              <a:rPr lang="en-US" altLang="zh-CN" dirty="0" err="1"/>
              <a:t>IntelliPA</a:t>
            </a:r>
            <a:r>
              <a:rPr lang="en-US" altLang="zh-CN" dirty="0"/>
              <a:t> – Backend</a:t>
            </a:r>
            <a:endParaRPr lang="en-US" dirty="0"/>
          </a:p>
        </p:txBody>
      </p:sp>
      <p:pic>
        <p:nvPicPr>
          <p:cNvPr id="3"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2"/>
          <a:stretch>
            <a:fillRect/>
          </a:stretch>
        </p:blipFill>
        <p:spPr>
          <a:xfrm>
            <a:off x="9737046" y="6362700"/>
            <a:ext cx="1258379" cy="365185"/>
          </a:xfrm>
          <a:prstGeom prst="rect">
            <a:avLst/>
          </a:prstGeom>
        </p:spPr>
      </p:pic>
      <p:sp>
        <p:nvSpPr>
          <p:cNvPr id="5" name="灯片编号占位符 4">
            <a:extLst>
              <a:ext uri="{FF2B5EF4-FFF2-40B4-BE49-F238E27FC236}">
                <a16:creationId xmlns:a16="http://schemas.microsoft.com/office/drawing/2014/main" id="{8BBEC1E9-7130-4FBC-A87C-621FE79D77D8}"/>
              </a:ext>
            </a:extLst>
          </p:cNvPr>
          <p:cNvSpPr>
            <a:spLocks noGrp="1"/>
          </p:cNvSpPr>
          <p:nvPr>
            <p:ph type="sldNum" sz="quarter" idx="12"/>
          </p:nvPr>
        </p:nvSpPr>
        <p:spPr/>
        <p:txBody>
          <a:bodyPr/>
          <a:lstStyle/>
          <a:p>
            <a:fld id="{B2DC25EE-239B-4C5F-AAD1-255A7D5F1EE2}" type="slidenum">
              <a:rPr lang="en-US" smtClean="0"/>
              <a:t>7</a:t>
            </a:fld>
            <a:endParaRPr lang="zh-CN" altLang="en-US"/>
          </a:p>
        </p:txBody>
      </p:sp>
      <p:sp>
        <p:nvSpPr>
          <p:cNvPr id="6" name="日期占位符 5"/>
          <p:cNvSpPr>
            <a:spLocks noGrp="1"/>
          </p:cNvSpPr>
          <p:nvPr>
            <p:ph type="dt" sz="half" idx="10"/>
          </p:nvPr>
        </p:nvSpPr>
        <p:spPr/>
        <p:txBody>
          <a:bodyPr/>
          <a:lstStyle/>
          <a:p>
            <a:fld id="{C445F56E-4ACA-4617-96C2-771AD2010480}" type="datetime1">
              <a:rPr lang="en-US" altLang="zh-CN" smtClean="0"/>
              <a:t>8/3/2020</a:t>
            </a:fld>
            <a:endParaRPr lang="en-US"/>
          </a:p>
        </p:txBody>
      </p:sp>
      <p:sp>
        <p:nvSpPr>
          <p:cNvPr id="4" name="TextBox 40">
            <a:extLst>
              <a:ext uri="{FF2B5EF4-FFF2-40B4-BE49-F238E27FC236}">
                <a16:creationId xmlns:a16="http://schemas.microsoft.com/office/drawing/2014/main" id="{7B7B0154-3B55-445F-A26A-A2BDE2C5D31C}"/>
              </a:ext>
            </a:extLst>
          </p:cNvPr>
          <p:cNvSpPr txBox="1"/>
          <p:nvPr/>
        </p:nvSpPr>
        <p:spPr>
          <a:xfrm>
            <a:off x="8766041" y="2117950"/>
            <a:ext cx="2882872" cy="369332"/>
          </a:xfrm>
          <a:prstGeom prst="rect">
            <a:avLst/>
          </a:prstGeom>
          <a:noFill/>
        </p:spPr>
        <p:txBody>
          <a:bodyPr wrap="square" rtlCol="0">
            <a:spAutoFit/>
          </a:bodyPr>
          <a:lstStyle/>
          <a:p>
            <a:pPr algn="ctr"/>
            <a:r>
              <a:rPr lang="en-US" altLang="zh-CN" b="1" dirty="0"/>
              <a:t>Current bay owner</a:t>
            </a:r>
            <a:endParaRPr lang="zh-CN" altLang="en-US" b="1" dirty="0"/>
          </a:p>
        </p:txBody>
      </p:sp>
      <p:pic>
        <p:nvPicPr>
          <p:cNvPr id="7" name="图片 6">
            <a:extLst>
              <a:ext uri="{FF2B5EF4-FFF2-40B4-BE49-F238E27FC236}">
                <a16:creationId xmlns:a16="http://schemas.microsoft.com/office/drawing/2014/main" id="{B33A5DBB-83A7-4E7B-ABA0-371E477D835C}"/>
              </a:ext>
            </a:extLst>
          </p:cNvPr>
          <p:cNvPicPr>
            <a:picLocks noChangeAspect="1"/>
          </p:cNvPicPr>
          <p:nvPr/>
        </p:nvPicPr>
        <p:blipFill>
          <a:blip r:embed="rId3"/>
          <a:stretch>
            <a:fillRect/>
          </a:stretch>
        </p:blipFill>
        <p:spPr>
          <a:xfrm>
            <a:off x="1386739" y="2960638"/>
            <a:ext cx="7037760" cy="3348722"/>
          </a:xfrm>
          <a:prstGeom prst="rect">
            <a:avLst/>
          </a:prstGeom>
        </p:spPr>
      </p:pic>
      <p:sp>
        <p:nvSpPr>
          <p:cNvPr id="8" name="TextBox 28">
            <a:extLst>
              <a:ext uri="{FF2B5EF4-FFF2-40B4-BE49-F238E27FC236}">
                <a16:creationId xmlns:a16="http://schemas.microsoft.com/office/drawing/2014/main" id="{70C947EA-09C3-4B40-B99B-6550B252A9F5}"/>
              </a:ext>
            </a:extLst>
          </p:cNvPr>
          <p:cNvSpPr txBox="1"/>
          <p:nvPr/>
        </p:nvSpPr>
        <p:spPr>
          <a:xfrm>
            <a:off x="1115568" y="2117950"/>
            <a:ext cx="7973790" cy="646331"/>
          </a:xfrm>
          <a:prstGeom prst="rect">
            <a:avLst/>
          </a:prstGeom>
          <a:noFill/>
        </p:spPr>
        <p:txBody>
          <a:bodyPr wrap="square" rtlCol="0">
            <a:spAutoFit/>
          </a:bodyPr>
          <a:lstStyle/>
          <a:p>
            <a:r>
              <a:rPr lang="en-US" altLang="zh-CN" b="1" i="0" dirty="0">
                <a:solidFill>
                  <a:srgbClr val="000000"/>
                </a:solidFill>
                <a:effectLst/>
                <a:latin typeface="Segoe UI" panose="020B0502040204020203" pitchFamily="34" charset="0"/>
              </a:rPr>
              <a:t>Parking Logs</a:t>
            </a:r>
          </a:p>
          <a:p>
            <a:r>
              <a:rPr lang="en-US" altLang="zh-CN" b="0" i="0" dirty="0">
                <a:solidFill>
                  <a:srgbClr val="000000"/>
                </a:solidFill>
                <a:effectLst/>
                <a:latin typeface="Segoe UI" panose="020B0502040204020203" pitchFamily="34" charset="0"/>
              </a:rPr>
              <a:t>We also have a</a:t>
            </a:r>
            <a:r>
              <a:rPr lang="en-US" altLang="zh-CN" b="1" i="0" dirty="0">
                <a:solidFill>
                  <a:srgbClr val="000000"/>
                </a:solidFill>
                <a:effectLst/>
                <a:latin typeface="Segoe UI" panose="020B0502040204020203" pitchFamily="34" charset="0"/>
              </a:rPr>
              <a:t> </a:t>
            </a:r>
            <a:r>
              <a:rPr lang="en-US" altLang="zh-CN" i="0" dirty="0">
                <a:effectLst/>
                <a:latin typeface="Segoe UI" panose="020B0502040204020203" pitchFamily="34" charset="0"/>
              </a:rPr>
              <a:t>parking log section </a:t>
            </a:r>
            <a:r>
              <a:rPr lang="en-US" altLang="zh-CN" b="0" i="0" dirty="0">
                <a:solidFill>
                  <a:srgbClr val="000000"/>
                </a:solidFill>
                <a:effectLst/>
                <a:latin typeface="Segoe UI" panose="020B0502040204020203" pitchFamily="34" charset="0"/>
              </a:rPr>
              <a:t>to show the status of each parking bay.</a:t>
            </a:r>
            <a:endParaRPr lang="zh-CN" altLang="en-US" dirty="0"/>
          </a:p>
        </p:txBody>
      </p:sp>
      <p:pic>
        <p:nvPicPr>
          <p:cNvPr id="10" name="图片 9">
            <a:extLst>
              <a:ext uri="{FF2B5EF4-FFF2-40B4-BE49-F238E27FC236}">
                <a16:creationId xmlns:a16="http://schemas.microsoft.com/office/drawing/2014/main" id="{8108FDF8-6D50-4899-983F-87F43340D506}"/>
              </a:ext>
            </a:extLst>
          </p:cNvPr>
          <p:cNvPicPr>
            <a:picLocks noChangeAspect="1"/>
          </p:cNvPicPr>
          <p:nvPr/>
        </p:nvPicPr>
        <p:blipFill>
          <a:blip r:embed="rId4"/>
          <a:stretch>
            <a:fillRect/>
          </a:stretch>
        </p:blipFill>
        <p:spPr>
          <a:xfrm>
            <a:off x="9653477" y="2583536"/>
            <a:ext cx="1107999" cy="3610929"/>
          </a:xfrm>
          <a:prstGeom prst="rect">
            <a:avLst/>
          </a:prstGeom>
        </p:spPr>
      </p:pic>
    </p:spTree>
    <p:extLst>
      <p:ext uri="{BB962C8B-B14F-4D97-AF65-F5344CB8AC3E}">
        <p14:creationId xmlns:p14="http://schemas.microsoft.com/office/powerpoint/2010/main" val="58200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7C76-9264-4FB4-9A0B-63DBA68E3491}"/>
              </a:ext>
            </a:extLst>
          </p:cNvPr>
          <p:cNvSpPr>
            <a:spLocks noGrp="1"/>
          </p:cNvSpPr>
          <p:nvPr>
            <p:ph type="title"/>
          </p:nvPr>
        </p:nvSpPr>
        <p:spPr/>
        <p:txBody>
          <a:bodyPr/>
          <a:lstStyle/>
          <a:p>
            <a:r>
              <a:rPr lang="en-US" altLang="zh-CN" dirty="0" err="1"/>
              <a:t>IntelliPA</a:t>
            </a:r>
            <a:r>
              <a:rPr lang="en-US" altLang="zh-CN" dirty="0"/>
              <a:t> – Backend</a:t>
            </a:r>
            <a:endParaRPr lang="en-US" dirty="0"/>
          </a:p>
        </p:txBody>
      </p:sp>
      <p:pic>
        <p:nvPicPr>
          <p:cNvPr id="3" name="Picture 5" descr="A picture containing drawing&#10;&#10;Description automatically generated">
            <a:extLst>
              <a:ext uri="{FF2B5EF4-FFF2-40B4-BE49-F238E27FC236}">
                <a16:creationId xmlns:a16="http://schemas.microsoft.com/office/drawing/2014/main" id="{7A033BF8-E3D0-45EE-B6C4-F1E76E68E03D}"/>
              </a:ext>
            </a:extLst>
          </p:cNvPr>
          <p:cNvPicPr>
            <a:picLocks noChangeAspect="1"/>
          </p:cNvPicPr>
          <p:nvPr/>
        </p:nvPicPr>
        <p:blipFill>
          <a:blip r:embed="rId3"/>
          <a:stretch>
            <a:fillRect/>
          </a:stretch>
        </p:blipFill>
        <p:spPr>
          <a:xfrm>
            <a:off x="9737046" y="6362700"/>
            <a:ext cx="1258379" cy="365185"/>
          </a:xfrm>
          <a:prstGeom prst="rect">
            <a:avLst/>
          </a:prstGeom>
        </p:spPr>
      </p:pic>
      <p:sp>
        <p:nvSpPr>
          <p:cNvPr id="5" name="灯片编号占位符 4">
            <a:extLst>
              <a:ext uri="{FF2B5EF4-FFF2-40B4-BE49-F238E27FC236}">
                <a16:creationId xmlns:a16="http://schemas.microsoft.com/office/drawing/2014/main" id="{8BBEC1E9-7130-4FBC-A87C-621FE79D77D8}"/>
              </a:ext>
            </a:extLst>
          </p:cNvPr>
          <p:cNvSpPr>
            <a:spLocks noGrp="1"/>
          </p:cNvSpPr>
          <p:nvPr>
            <p:ph type="sldNum" sz="quarter" idx="12"/>
          </p:nvPr>
        </p:nvSpPr>
        <p:spPr/>
        <p:txBody>
          <a:bodyPr/>
          <a:lstStyle/>
          <a:p>
            <a:fld id="{B2DC25EE-239B-4C5F-AAD1-255A7D5F1EE2}" type="slidenum">
              <a:rPr lang="en-US" smtClean="0"/>
              <a:t>8</a:t>
            </a:fld>
            <a:endParaRPr lang="zh-CN" altLang="en-US"/>
          </a:p>
        </p:txBody>
      </p:sp>
      <p:sp>
        <p:nvSpPr>
          <p:cNvPr id="6" name="日期占位符 5"/>
          <p:cNvSpPr>
            <a:spLocks noGrp="1"/>
          </p:cNvSpPr>
          <p:nvPr>
            <p:ph type="dt" sz="half" idx="10"/>
          </p:nvPr>
        </p:nvSpPr>
        <p:spPr/>
        <p:txBody>
          <a:bodyPr/>
          <a:lstStyle/>
          <a:p>
            <a:fld id="{C445F56E-4ACA-4617-96C2-771AD2010480}" type="datetime1">
              <a:rPr lang="en-US" altLang="zh-CN" smtClean="0"/>
              <a:t>8/3/2020</a:t>
            </a:fld>
            <a:endParaRPr lang="en-US"/>
          </a:p>
        </p:txBody>
      </p:sp>
      <p:sp>
        <p:nvSpPr>
          <p:cNvPr id="8" name="TextBox 28">
            <a:extLst>
              <a:ext uri="{FF2B5EF4-FFF2-40B4-BE49-F238E27FC236}">
                <a16:creationId xmlns:a16="http://schemas.microsoft.com/office/drawing/2014/main" id="{70C947EA-09C3-4B40-B99B-6550B252A9F5}"/>
              </a:ext>
            </a:extLst>
          </p:cNvPr>
          <p:cNvSpPr txBox="1"/>
          <p:nvPr/>
        </p:nvSpPr>
        <p:spPr>
          <a:xfrm>
            <a:off x="538287" y="2304373"/>
            <a:ext cx="11048215" cy="871713"/>
          </a:xfrm>
          <a:prstGeom prst="rect">
            <a:avLst/>
          </a:prstGeom>
          <a:noFill/>
        </p:spPr>
        <p:txBody>
          <a:bodyPr wrap="square" rtlCol="0">
            <a:spAutoFit/>
          </a:bodyPr>
          <a:lstStyle/>
          <a:p>
            <a:pPr algn="l">
              <a:lnSpc>
                <a:spcPct val="150000"/>
              </a:lnSpc>
            </a:pPr>
            <a:r>
              <a:rPr lang="en-US" altLang="zh-CN" b="1" i="0" dirty="0">
                <a:solidFill>
                  <a:srgbClr val="000000"/>
                </a:solidFill>
                <a:effectLst/>
                <a:latin typeface="Segoe UI" panose="020B0502040204020203" pitchFamily="34" charset="0"/>
              </a:rPr>
              <a:t>Heat Map </a:t>
            </a:r>
          </a:p>
          <a:p>
            <a:pPr algn="l">
              <a:lnSpc>
                <a:spcPct val="150000"/>
              </a:lnSpc>
            </a:pPr>
            <a:r>
              <a:rPr lang="en-US" altLang="zh-CN" b="0" i="0" dirty="0">
                <a:solidFill>
                  <a:srgbClr val="000000"/>
                </a:solidFill>
                <a:effectLst/>
                <a:latin typeface="Segoe UI" panose="020B0502040204020203" pitchFamily="34" charset="0"/>
              </a:rPr>
              <a:t>Showing th</a:t>
            </a:r>
            <a:r>
              <a:rPr lang="en-US" altLang="zh-CN" dirty="0">
                <a:solidFill>
                  <a:srgbClr val="000000"/>
                </a:solidFill>
                <a:latin typeface="Segoe UI" panose="020B0502040204020203" pitchFamily="34" charset="0"/>
              </a:rPr>
              <a:t>e occupied concentration of the Car Park.</a:t>
            </a:r>
            <a:endParaRPr lang="en-US" altLang="zh-CN" b="0" i="0" dirty="0">
              <a:solidFill>
                <a:srgbClr val="000000"/>
              </a:solidFill>
              <a:effectLst/>
              <a:latin typeface="Segoe UI" panose="020B0502040204020203" pitchFamily="34" charset="0"/>
            </a:endParaRPr>
          </a:p>
        </p:txBody>
      </p:sp>
      <p:pic>
        <p:nvPicPr>
          <p:cNvPr id="9" name="图片 8">
            <a:extLst>
              <a:ext uri="{FF2B5EF4-FFF2-40B4-BE49-F238E27FC236}">
                <a16:creationId xmlns:a16="http://schemas.microsoft.com/office/drawing/2014/main" id="{8289A226-E6B6-4441-8B63-032C75EDB428}"/>
              </a:ext>
            </a:extLst>
          </p:cNvPr>
          <p:cNvPicPr>
            <a:picLocks noChangeAspect="1"/>
          </p:cNvPicPr>
          <p:nvPr/>
        </p:nvPicPr>
        <p:blipFill>
          <a:blip r:embed="rId4"/>
          <a:stretch>
            <a:fillRect/>
          </a:stretch>
        </p:blipFill>
        <p:spPr>
          <a:xfrm>
            <a:off x="538287" y="3336746"/>
            <a:ext cx="10810875" cy="3124200"/>
          </a:xfrm>
          <a:prstGeom prst="rect">
            <a:avLst/>
          </a:prstGeom>
        </p:spPr>
      </p:pic>
    </p:spTree>
    <p:extLst>
      <p:ext uri="{BB962C8B-B14F-4D97-AF65-F5344CB8AC3E}">
        <p14:creationId xmlns:p14="http://schemas.microsoft.com/office/powerpoint/2010/main" val="213873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9" descr="Azure cloud containing static web apps and sreverless functions">
            <a:extLst>
              <a:ext uri="{FF2B5EF4-FFF2-40B4-BE49-F238E27FC236}">
                <a16:creationId xmlns:a16="http://schemas.microsoft.com/office/drawing/2014/main" id="{302EA701-5D4D-4B9F-901D-BF230FF8E562}"/>
              </a:ext>
            </a:extLst>
          </p:cNvPr>
          <p:cNvGrpSpPr/>
          <p:nvPr/>
        </p:nvGrpSpPr>
        <p:grpSpPr>
          <a:xfrm>
            <a:off x="1959685" y="1202348"/>
            <a:ext cx="4072474" cy="2244960"/>
            <a:chOff x="5594874" y="822547"/>
            <a:chExt cx="4124200" cy="2273474"/>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8900000" scaled="1"/>
            <a:tileRect/>
          </a:gradFill>
        </p:grpSpPr>
        <p:sp>
          <p:nvSpPr>
            <p:cNvPr id="13" name="cloud 4" descr="cloud">
              <a:extLst>
                <a:ext uri="{FF2B5EF4-FFF2-40B4-BE49-F238E27FC236}">
                  <a16:creationId xmlns:a16="http://schemas.microsoft.com/office/drawing/2014/main" id="{4185E23A-D035-4913-B458-1B889F710F3D}"/>
                </a:ext>
              </a:extLst>
            </p:cNvPr>
            <p:cNvSpPr>
              <a:spLocks noChangeAspect="1"/>
            </p:cNvSpPr>
            <p:nvPr/>
          </p:nvSpPr>
          <p:spPr bwMode="auto">
            <a:xfrm flipV="1">
              <a:off x="5594874" y="822547"/>
              <a:ext cx="4124200" cy="22734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light"/>
                <a:ea typeface="+mn-ea"/>
                <a:cs typeface="+mn-cs"/>
              </a:endParaRPr>
            </a:p>
          </p:txBody>
        </p:sp>
        <p:sp>
          <p:nvSpPr>
            <p:cNvPr id="14" name="Rectangle 103">
              <a:extLst>
                <a:ext uri="{FF2B5EF4-FFF2-40B4-BE49-F238E27FC236}">
                  <a16:creationId xmlns:a16="http://schemas.microsoft.com/office/drawing/2014/main" id="{0A4E9CDD-263F-470A-BFC7-B4B8784CB846}"/>
                </a:ext>
              </a:extLst>
            </p:cNvPr>
            <p:cNvSpPr/>
            <p:nvPr/>
          </p:nvSpPr>
          <p:spPr bwMode="auto">
            <a:xfrm>
              <a:off x="7216725" y="1267503"/>
              <a:ext cx="813825" cy="37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R="0" lvl="0" indent="0" algn="ctr" defTabSz="932472" fontAlgn="base">
                <a:lnSpc>
                  <a:spcPct val="100000"/>
                </a:lnSpc>
                <a:spcBef>
                  <a:spcPct val="0"/>
                </a:spcBef>
                <a:spcAft>
                  <a:spcPct val="0"/>
                </a:spcAft>
                <a:buClrTx/>
                <a:buSzTx/>
                <a:buFontTx/>
                <a:buNone/>
                <a:tabLst/>
                <a:defRPr/>
              </a:pPr>
              <a:r>
                <a:rPr lang="en-US" sz="2400" dirty="0">
                  <a:solidFill>
                    <a:schemeClr val="bg1"/>
                  </a:solidFill>
                  <a:latin typeface="Segoe UI Semibold"/>
                  <a:cs typeface="Segoe UI" pitchFamily="34" charset="0"/>
                </a:rPr>
                <a:t>Azure</a:t>
              </a:r>
            </a:p>
          </p:txBody>
        </p:sp>
        <p:grpSp>
          <p:nvGrpSpPr>
            <p:cNvPr id="15" name="Group 104">
              <a:extLst>
                <a:ext uri="{FF2B5EF4-FFF2-40B4-BE49-F238E27FC236}">
                  <a16:creationId xmlns:a16="http://schemas.microsoft.com/office/drawing/2014/main" id="{E231D1B7-2734-49A5-B18D-63B63EB6C5F6}"/>
                </a:ext>
              </a:extLst>
            </p:cNvPr>
            <p:cNvGrpSpPr/>
            <p:nvPr/>
          </p:nvGrpSpPr>
          <p:grpSpPr>
            <a:xfrm>
              <a:off x="6108106" y="2371260"/>
              <a:ext cx="1482243" cy="516410"/>
              <a:chOff x="6317817" y="2365175"/>
              <a:chExt cx="1482243" cy="516410"/>
            </a:xfrm>
            <a:grpFill/>
          </p:grpSpPr>
          <p:sp>
            <p:nvSpPr>
              <p:cNvPr id="16" name="Rectangle 108">
                <a:extLst>
                  <a:ext uri="{FF2B5EF4-FFF2-40B4-BE49-F238E27FC236}">
                    <a16:creationId xmlns:a16="http://schemas.microsoft.com/office/drawing/2014/main" id="{75D48360-FF87-4FD2-8259-FF0579C0F040}"/>
                  </a:ext>
                </a:extLst>
              </p:cNvPr>
              <p:cNvSpPr/>
              <p:nvPr/>
            </p:nvSpPr>
            <p:spPr bwMode="auto">
              <a:xfrm>
                <a:off x="6955650" y="2376921"/>
                <a:ext cx="844410" cy="4363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400" dirty="0">
                    <a:solidFill>
                      <a:schemeClr val="bg1"/>
                    </a:solidFill>
                    <a:latin typeface="Segoe UI Semibold"/>
                    <a:cs typeface="Segoe UI" pitchFamily="34" charset="0"/>
                  </a:rPr>
                  <a:t>Static</a:t>
                </a:r>
                <a:br>
                  <a:rPr lang="en-US" sz="1400" dirty="0">
                    <a:solidFill>
                      <a:schemeClr val="bg1"/>
                    </a:solidFill>
                    <a:latin typeface="Segoe UI Semibold"/>
                    <a:cs typeface="Segoe UI" pitchFamily="34" charset="0"/>
                  </a:rPr>
                </a:br>
                <a:r>
                  <a:rPr lang="en-US" sz="1400" dirty="0">
                    <a:solidFill>
                      <a:schemeClr val="bg1"/>
                    </a:solidFill>
                    <a:latin typeface="Segoe UI Semibold"/>
                    <a:cs typeface="Segoe UI" pitchFamily="34" charset="0"/>
                  </a:rPr>
                  <a:t>Web Apps</a:t>
                </a:r>
              </a:p>
            </p:txBody>
          </p:sp>
          <p:pic>
            <p:nvPicPr>
              <p:cNvPr id="19" name="Graphic 114">
                <a:extLst>
                  <a:ext uri="{FF2B5EF4-FFF2-40B4-BE49-F238E27FC236}">
                    <a16:creationId xmlns:a16="http://schemas.microsoft.com/office/drawing/2014/main" id="{E76D283A-1529-41CA-88E1-DE751CA5A64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7817" y="2365175"/>
                <a:ext cx="516410" cy="516410"/>
              </a:xfrm>
              <a:prstGeom prst="rect">
                <a:avLst/>
              </a:prstGeom>
              <a:grpFill/>
            </p:spPr>
          </p:pic>
        </p:grpSp>
      </p:grpSp>
      <p:pic>
        <p:nvPicPr>
          <p:cNvPr id="1027" name="Picture 3" descr="C:\Users\t-zihong\Downloads\icons8-azure存储连接-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667" y="1202349"/>
            <a:ext cx="451466" cy="45146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49" descr="Azure cloud containing static web apps and sreverless functions">
            <a:extLst>
              <a:ext uri="{FF2B5EF4-FFF2-40B4-BE49-F238E27FC236}">
                <a16:creationId xmlns:a16="http://schemas.microsoft.com/office/drawing/2014/main" id="{302EA701-5D4D-4B9F-901D-BF230FF8E562}"/>
              </a:ext>
            </a:extLst>
          </p:cNvPr>
          <p:cNvGrpSpPr/>
          <p:nvPr/>
        </p:nvGrpSpPr>
        <p:grpSpPr>
          <a:xfrm>
            <a:off x="1958100" y="4214947"/>
            <a:ext cx="4072474" cy="2244960"/>
            <a:chOff x="5594874" y="822547"/>
            <a:chExt cx="4124200" cy="2273474"/>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8900000" scaled="1"/>
            <a:tileRect/>
          </a:gradFill>
        </p:grpSpPr>
        <p:sp>
          <p:nvSpPr>
            <p:cNvPr id="24" name="cloud 4" descr="cloud">
              <a:extLst>
                <a:ext uri="{FF2B5EF4-FFF2-40B4-BE49-F238E27FC236}">
                  <a16:creationId xmlns:a16="http://schemas.microsoft.com/office/drawing/2014/main" id="{4185E23A-D035-4913-B458-1B889F710F3D}"/>
                </a:ext>
              </a:extLst>
            </p:cNvPr>
            <p:cNvSpPr>
              <a:spLocks noChangeAspect="1"/>
            </p:cNvSpPr>
            <p:nvPr/>
          </p:nvSpPr>
          <p:spPr bwMode="auto">
            <a:xfrm flipV="1">
              <a:off x="5594874" y="822547"/>
              <a:ext cx="4124200" cy="22734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light"/>
                <a:ea typeface="+mn-ea"/>
                <a:cs typeface="+mn-cs"/>
              </a:endParaRPr>
            </a:p>
          </p:txBody>
        </p:sp>
        <p:sp>
          <p:nvSpPr>
            <p:cNvPr id="25" name="Rectangle 103">
              <a:extLst>
                <a:ext uri="{FF2B5EF4-FFF2-40B4-BE49-F238E27FC236}">
                  <a16:creationId xmlns:a16="http://schemas.microsoft.com/office/drawing/2014/main" id="{0A4E9CDD-263F-470A-BFC7-B4B8784CB846}"/>
                </a:ext>
              </a:extLst>
            </p:cNvPr>
            <p:cNvSpPr/>
            <p:nvPr/>
          </p:nvSpPr>
          <p:spPr bwMode="auto">
            <a:xfrm>
              <a:off x="7216725" y="1267503"/>
              <a:ext cx="813825" cy="37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R="0" lvl="0" indent="0" algn="ctr" defTabSz="932472" fontAlgn="base">
                <a:lnSpc>
                  <a:spcPct val="100000"/>
                </a:lnSpc>
                <a:spcBef>
                  <a:spcPct val="0"/>
                </a:spcBef>
                <a:spcAft>
                  <a:spcPct val="0"/>
                </a:spcAft>
                <a:buClrTx/>
                <a:buSzTx/>
                <a:buFontTx/>
                <a:buNone/>
                <a:tabLst/>
                <a:defRPr/>
              </a:pPr>
              <a:r>
                <a:rPr lang="en-US" sz="2400" dirty="0">
                  <a:solidFill>
                    <a:schemeClr val="bg1"/>
                  </a:solidFill>
                  <a:latin typeface="Segoe UI Semibold"/>
                  <a:cs typeface="Segoe UI" pitchFamily="34" charset="0"/>
                </a:rPr>
                <a:t>Azure</a:t>
              </a:r>
            </a:p>
          </p:txBody>
        </p:sp>
      </p:grpSp>
      <p:pic>
        <p:nvPicPr>
          <p:cNvPr id="29" name="Picture 3" descr="C:\Users\t-zihong\Downloads\icons8-azure存储连接-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057" y="4214947"/>
            <a:ext cx="451466" cy="451466"/>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110">
            <a:extLst>
              <a:ext uri="{FF2B5EF4-FFF2-40B4-BE49-F238E27FC236}">
                <a16:creationId xmlns:a16="http://schemas.microsoft.com/office/drawing/2014/main" id="{1BB66710-08C6-474B-B2F6-20CFBE0F6D7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4337" y="2746122"/>
            <a:ext cx="532860" cy="532860"/>
          </a:xfrm>
          <a:prstGeom prst="rect">
            <a:avLst/>
          </a:prstGeom>
        </p:spPr>
      </p:pic>
      <p:sp>
        <p:nvSpPr>
          <p:cNvPr id="34" name="矩形 33"/>
          <p:cNvSpPr/>
          <p:nvPr/>
        </p:nvSpPr>
        <p:spPr>
          <a:xfrm>
            <a:off x="4294710" y="2764516"/>
            <a:ext cx="1766029" cy="523220"/>
          </a:xfrm>
          <a:prstGeom prst="rect">
            <a:avLst/>
          </a:prstGeom>
        </p:spPr>
        <p:txBody>
          <a:bodyPr wrap="square">
            <a:spAutoFit/>
          </a:bodyPr>
          <a:lstStyle/>
          <a:p>
            <a:pPr algn="ctr"/>
            <a:r>
              <a:rPr lang="en-US" altLang="zh-CN" sz="1400" dirty="0">
                <a:solidFill>
                  <a:schemeClr val="bg1"/>
                </a:solidFill>
                <a:latin typeface="Segoe UI Semibold"/>
                <a:cs typeface="Segoe UI" pitchFamily="34" charset="0"/>
              </a:rPr>
              <a:t>Azure Function</a:t>
            </a:r>
          </a:p>
          <a:p>
            <a:pPr algn="ctr"/>
            <a:r>
              <a:rPr lang="en-US" altLang="zh-CN" sz="1400" dirty="0">
                <a:solidFill>
                  <a:schemeClr val="bg1"/>
                </a:solidFill>
                <a:latin typeface="Segoe UI Semibold"/>
                <a:cs typeface="Segoe UI" pitchFamily="34" charset="0"/>
              </a:rPr>
              <a:t>App</a:t>
            </a:r>
            <a:endParaRPr lang="zh-CN" altLang="en-US" sz="1400" dirty="0">
              <a:solidFill>
                <a:schemeClr val="bg1"/>
              </a:solidFill>
              <a:latin typeface="Segoe UI Semibold"/>
              <a:cs typeface="Segoe UI" pitchFamily="34" charset="0"/>
            </a:endParaRPr>
          </a:p>
        </p:txBody>
      </p:sp>
      <p:pic>
        <p:nvPicPr>
          <p:cNvPr id="18" name="Graphic 12">
            <a:extLst>
              <a:ext uri="{FF2B5EF4-FFF2-40B4-BE49-F238E27FC236}">
                <a16:creationId xmlns:a16="http://schemas.microsoft.com/office/drawing/2014/main" id="{6B8508D0-9A0C-4997-84E0-E25C55B73A8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4230" y="5376676"/>
            <a:ext cx="831505" cy="831504"/>
          </a:xfrm>
          <a:prstGeom prst="rect">
            <a:avLst/>
          </a:prstGeom>
        </p:spPr>
      </p:pic>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77441" y="2084881"/>
            <a:ext cx="480570" cy="480570"/>
          </a:xfrm>
          <a:prstGeom prst="rect">
            <a:avLst/>
          </a:prstGeom>
        </p:spPr>
      </p:pic>
      <p:sp>
        <p:nvSpPr>
          <p:cNvPr id="20" name="矩形 19"/>
          <p:cNvSpPr/>
          <p:nvPr/>
        </p:nvSpPr>
        <p:spPr>
          <a:xfrm>
            <a:off x="3414217" y="2086301"/>
            <a:ext cx="1766029" cy="523220"/>
          </a:xfrm>
          <a:prstGeom prst="rect">
            <a:avLst/>
          </a:prstGeom>
        </p:spPr>
        <p:txBody>
          <a:bodyPr wrap="square" anchor="t">
            <a:spAutoFit/>
          </a:bodyPr>
          <a:lstStyle/>
          <a:p>
            <a:pPr algn="ctr"/>
            <a:r>
              <a:rPr lang="en-US" altLang="zh-CN" sz="1400" b="1" dirty="0">
                <a:solidFill>
                  <a:schemeClr val="bg1"/>
                </a:solidFill>
                <a:latin typeface="Segoe UI"/>
                <a:ea typeface="宋体"/>
                <a:cs typeface="Segoe UI"/>
              </a:rPr>
              <a:t>Azure App</a:t>
            </a:r>
          </a:p>
          <a:p>
            <a:pPr algn="ctr"/>
            <a:r>
              <a:rPr lang="en-US" altLang="zh-CN" sz="1400" b="1" dirty="0">
                <a:solidFill>
                  <a:schemeClr val="bg1"/>
                </a:solidFill>
                <a:latin typeface="Segoe UI"/>
                <a:ea typeface="宋体"/>
                <a:cs typeface="Segoe UI"/>
              </a:rPr>
              <a:t>Service</a:t>
            </a:r>
            <a:endParaRPr lang="zh-CN" altLang="en-US" sz="1400" b="1" dirty="0">
              <a:solidFill>
                <a:schemeClr val="bg1"/>
              </a:solidFill>
              <a:latin typeface="Segoe UI"/>
              <a:ea typeface="宋体"/>
              <a:cs typeface="Segoe UI"/>
            </a:endParaRPr>
          </a:p>
        </p:txBody>
      </p:sp>
      <p:pic>
        <p:nvPicPr>
          <p:cNvPr id="21" name="Graphic 62">
            <a:extLst>
              <a:ext uri="{FF2B5EF4-FFF2-40B4-BE49-F238E27FC236}">
                <a16:creationId xmlns:a16="http://schemas.microsoft.com/office/drawing/2014/main" id="{7D5CED95-F161-4E79-B4B8-50C7D60D1E7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60932" y="5451939"/>
            <a:ext cx="647203" cy="647202"/>
          </a:xfrm>
          <a:prstGeom prst="rect">
            <a:avLst/>
          </a:prstGeom>
        </p:spPr>
      </p:pic>
      <p:sp>
        <p:nvSpPr>
          <p:cNvPr id="5" name="矩形 4"/>
          <p:cNvSpPr/>
          <p:nvPr/>
        </p:nvSpPr>
        <p:spPr>
          <a:xfrm>
            <a:off x="3025004" y="5592774"/>
            <a:ext cx="1024640" cy="307777"/>
          </a:xfrm>
          <a:prstGeom prst="rect">
            <a:avLst/>
          </a:prstGeom>
        </p:spPr>
        <p:txBody>
          <a:bodyPr wrap="none">
            <a:spAutoFit/>
          </a:bodyPr>
          <a:lstStyle/>
          <a:p>
            <a:pPr algn="ctr" defTabSz="932472" fontAlgn="base">
              <a:spcBef>
                <a:spcPct val="0"/>
              </a:spcBef>
              <a:spcAft>
                <a:spcPct val="0"/>
              </a:spcAft>
            </a:pPr>
            <a:r>
              <a:rPr lang="en-US" altLang="zh-CN" sz="1400" dirty="0">
                <a:solidFill>
                  <a:schemeClr val="bg1"/>
                </a:solidFill>
                <a:latin typeface="Segoe UI Semibold"/>
                <a:cs typeface="Segoe UI" pitchFamily="34" charset="0"/>
              </a:rPr>
              <a:t>Azure SQL</a:t>
            </a:r>
            <a:endParaRPr lang="zh-CN" altLang="en-US" sz="1400" dirty="0">
              <a:solidFill>
                <a:schemeClr val="bg1"/>
              </a:solidFill>
              <a:latin typeface="Segoe UI Semibold"/>
              <a:cs typeface="Segoe UI" pitchFamily="34" charset="0"/>
            </a:endParaRPr>
          </a:p>
        </p:txBody>
      </p:sp>
      <p:sp>
        <p:nvSpPr>
          <p:cNvPr id="6" name="矩形 5"/>
          <p:cNvSpPr/>
          <p:nvPr/>
        </p:nvSpPr>
        <p:spPr>
          <a:xfrm>
            <a:off x="4778269" y="5596785"/>
            <a:ext cx="1192955" cy="307777"/>
          </a:xfrm>
          <a:prstGeom prst="rect">
            <a:avLst/>
          </a:prstGeom>
        </p:spPr>
        <p:txBody>
          <a:bodyPr wrap="none">
            <a:spAutoFit/>
          </a:bodyPr>
          <a:lstStyle/>
          <a:p>
            <a:pPr algn="ctr" defTabSz="932472" fontAlgn="base">
              <a:spcBef>
                <a:spcPct val="0"/>
              </a:spcBef>
              <a:spcAft>
                <a:spcPct val="0"/>
              </a:spcAft>
            </a:pPr>
            <a:r>
              <a:rPr lang="en-US" altLang="zh-CN" sz="1400" dirty="0">
                <a:solidFill>
                  <a:schemeClr val="bg1"/>
                </a:solidFill>
                <a:latin typeface="Segoe UI Semibold"/>
                <a:cs typeface="Segoe UI" pitchFamily="34" charset="0"/>
              </a:rPr>
              <a:t>Azure Cache</a:t>
            </a:r>
            <a:endParaRPr lang="zh-CN" altLang="en-US" sz="1400" dirty="0">
              <a:solidFill>
                <a:schemeClr val="bg1"/>
              </a:solidFill>
              <a:latin typeface="Segoe UI Semibold"/>
              <a:cs typeface="Segoe UI" pitchFamily="34" charset="0"/>
            </a:endParaRPr>
          </a:p>
        </p:txBody>
      </p:sp>
      <p:sp>
        <p:nvSpPr>
          <p:cNvPr id="37" name="矩形 36"/>
          <p:cNvSpPr/>
          <p:nvPr/>
        </p:nvSpPr>
        <p:spPr>
          <a:xfrm>
            <a:off x="4680484" y="1127667"/>
            <a:ext cx="1615442" cy="461665"/>
          </a:xfrm>
          <a:prstGeom prst="rect">
            <a:avLst/>
          </a:prstGeom>
        </p:spPr>
        <p:txBody>
          <a:bodyPr wrap="none">
            <a:spAutoFit/>
          </a:bodyPr>
          <a:lstStyle/>
          <a:p>
            <a:r>
              <a:rPr lang="en-US" altLang="zh-CN" sz="2400" b="1" dirty="0"/>
              <a:t>Front End</a:t>
            </a:r>
            <a:endParaRPr lang="zh-CN" altLang="en-US" sz="2400" b="1" dirty="0"/>
          </a:p>
        </p:txBody>
      </p:sp>
      <p:sp>
        <p:nvSpPr>
          <p:cNvPr id="38" name="矩形 37"/>
          <p:cNvSpPr/>
          <p:nvPr/>
        </p:nvSpPr>
        <p:spPr>
          <a:xfrm>
            <a:off x="4708206" y="4097519"/>
            <a:ext cx="1558440" cy="461665"/>
          </a:xfrm>
          <a:prstGeom prst="rect">
            <a:avLst/>
          </a:prstGeom>
        </p:spPr>
        <p:txBody>
          <a:bodyPr wrap="none">
            <a:spAutoFit/>
          </a:bodyPr>
          <a:lstStyle/>
          <a:p>
            <a:r>
              <a:rPr lang="en-US" altLang="zh-CN" sz="2400" b="1" dirty="0"/>
              <a:t>Back End</a:t>
            </a:r>
            <a:endParaRPr lang="zh-CN" altLang="en-US" sz="2400" b="1" dirty="0"/>
          </a:p>
        </p:txBody>
      </p:sp>
      <p:sp>
        <p:nvSpPr>
          <p:cNvPr id="42" name="矩形 41"/>
          <p:cNvSpPr/>
          <p:nvPr/>
        </p:nvSpPr>
        <p:spPr>
          <a:xfrm>
            <a:off x="8690400" y="1166876"/>
            <a:ext cx="803425" cy="461665"/>
          </a:xfrm>
          <a:prstGeom prst="rect">
            <a:avLst/>
          </a:prstGeom>
        </p:spPr>
        <p:txBody>
          <a:bodyPr wrap="none" anchor="t">
            <a:spAutoFit/>
          </a:bodyPr>
          <a:lstStyle/>
          <a:p>
            <a:r>
              <a:rPr lang="en-US" altLang="zh-CN" sz="2400" b="1" dirty="0"/>
              <a:t>APP</a:t>
            </a:r>
          </a:p>
        </p:txBody>
      </p:sp>
      <p:pic>
        <p:nvPicPr>
          <p:cNvPr id="3" name="图片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9904" y="4102429"/>
            <a:ext cx="441031" cy="379776"/>
          </a:xfrm>
          <a:prstGeom prst="rect">
            <a:avLst/>
          </a:prstGeom>
        </p:spPr>
      </p:pic>
      <p:pic>
        <p:nvPicPr>
          <p:cNvPr id="7" name="图片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2403" y="5818172"/>
            <a:ext cx="312397" cy="275644"/>
          </a:xfrm>
          <a:prstGeom prst="rect">
            <a:avLst/>
          </a:prstGeom>
        </p:spPr>
      </p:pic>
      <p:pic>
        <p:nvPicPr>
          <p:cNvPr id="8" name="图片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1988" y="4793239"/>
            <a:ext cx="500829" cy="500829"/>
          </a:xfrm>
          <a:prstGeom prst="rect">
            <a:avLst/>
          </a:prstGeom>
        </p:spPr>
      </p:pic>
      <p:sp>
        <p:nvSpPr>
          <p:cNvPr id="10" name="矩形 9"/>
          <p:cNvSpPr/>
          <p:nvPr/>
        </p:nvSpPr>
        <p:spPr>
          <a:xfrm>
            <a:off x="1812838" y="4150754"/>
            <a:ext cx="1098364" cy="369332"/>
          </a:xfrm>
          <a:prstGeom prst="rect">
            <a:avLst/>
          </a:prstGeom>
        </p:spPr>
        <p:txBody>
          <a:bodyPr wrap="square">
            <a:spAutoFit/>
          </a:bodyPr>
          <a:lstStyle/>
          <a:p>
            <a:pPr algn="ctr"/>
            <a:r>
              <a:rPr lang="en-US" altLang="zh-CN" dirty="0">
                <a:latin typeface="Segoe UI Semibold"/>
                <a:cs typeface="Segoe UI" pitchFamily="34" charset="0"/>
              </a:rPr>
              <a:t>MyBatis</a:t>
            </a:r>
          </a:p>
        </p:txBody>
      </p:sp>
      <p:sp>
        <p:nvSpPr>
          <p:cNvPr id="11" name="矩形 10"/>
          <p:cNvSpPr/>
          <p:nvPr/>
        </p:nvSpPr>
        <p:spPr>
          <a:xfrm>
            <a:off x="879634" y="4906416"/>
            <a:ext cx="1010030" cy="369332"/>
          </a:xfrm>
          <a:prstGeom prst="rect">
            <a:avLst/>
          </a:prstGeom>
        </p:spPr>
        <p:txBody>
          <a:bodyPr wrap="square">
            <a:spAutoFit/>
          </a:bodyPr>
          <a:lstStyle/>
          <a:p>
            <a:pPr algn="ctr"/>
            <a:r>
              <a:rPr lang="en-US" altLang="zh-CN" dirty="0">
                <a:latin typeface="Segoe UI Semibold"/>
                <a:cs typeface="Segoe UI" pitchFamily="34" charset="0"/>
              </a:rPr>
              <a:t>Spring</a:t>
            </a:r>
            <a:endParaRPr lang="zh-CN" altLang="en-US" dirty="0">
              <a:latin typeface="Segoe UI Semibold"/>
              <a:cs typeface="Segoe UI" pitchFamily="34" charset="0"/>
            </a:endParaRPr>
          </a:p>
        </p:txBody>
      </p:sp>
      <p:sp>
        <p:nvSpPr>
          <p:cNvPr id="17" name="矩形 16"/>
          <p:cNvSpPr/>
          <p:nvPr/>
        </p:nvSpPr>
        <p:spPr>
          <a:xfrm>
            <a:off x="957910" y="5796951"/>
            <a:ext cx="839966" cy="369332"/>
          </a:xfrm>
          <a:prstGeom prst="rect">
            <a:avLst/>
          </a:prstGeom>
        </p:spPr>
        <p:txBody>
          <a:bodyPr wrap="square">
            <a:spAutoFit/>
          </a:bodyPr>
          <a:lstStyle/>
          <a:p>
            <a:pPr algn="ctr"/>
            <a:r>
              <a:rPr lang="en-US" altLang="zh-CN" dirty="0">
                <a:latin typeface="Segoe UI Semibold"/>
                <a:cs typeface="Segoe UI" pitchFamily="34" charset="0"/>
              </a:rPr>
              <a:t>Redis</a:t>
            </a:r>
            <a:endParaRPr lang="zh-CN" altLang="en-US" dirty="0">
              <a:latin typeface="Segoe UI Semibold"/>
              <a:cs typeface="Segoe UI" pitchFamily="34" charset="0"/>
            </a:endParaRPr>
          </a:p>
        </p:txBody>
      </p:sp>
      <p:sp>
        <p:nvSpPr>
          <p:cNvPr id="28" name="矩形 27"/>
          <p:cNvSpPr/>
          <p:nvPr/>
        </p:nvSpPr>
        <p:spPr>
          <a:xfrm>
            <a:off x="1451828" y="4460867"/>
            <a:ext cx="1461810" cy="276999"/>
          </a:xfrm>
          <a:prstGeom prst="rect">
            <a:avLst/>
          </a:prstGeom>
        </p:spPr>
        <p:txBody>
          <a:bodyPr wrap="none" anchor="t">
            <a:spAutoFit/>
          </a:bodyPr>
          <a:lstStyle/>
          <a:p>
            <a:r>
              <a:rPr lang="en-US" altLang="zh-CN" sz="1200" dirty="0">
                <a:latin typeface="Segoe UI"/>
                <a:ea typeface="宋体"/>
                <a:cs typeface="Segoe UI"/>
              </a:rPr>
              <a:t>Database mapping</a:t>
            </a:r>
            <a:endParaRPr lang="zh-CN" altLang="en-US" sz="1200" dirty="0">
              <a:latin typeface="Segoe UI"/>
              <a:ea typeface="宋体"/>
              <a:cs typeface="Segoe UI"/>
            </a:endParaRPr>
          </a:p>
        </p:txBody>
      </p:sp>
      <p:sp>
        <p:nvSpPr>
          <p:cNvPr id="33" name="矩形 32"/>
          <p:cNvSpPr/>
          <p:nvPr/>
        </p:nvSpPr>
        <p:spPr>
          <a:xfrm>
            <a:off x="637174" y="5242785"/>
            <a:ext cx="1536831" cy="276999"/>
          </a:xfrm>
          <a:prstGeom prst="rect">
            <a:avLst/>
          </a:prstGeom>
        </p:spPr>
        <p:txBody>
          <a:bodyPr wrap="none" anchor="t">
            <a:spAutoFit/>
          </a:bodyPr>
          <a:lstStyle/>
          <a:p>
            <a:r>
              <a:rPr lang="en-US" altLang="zh-CN" sz="1200" dirty="0">
                <a:latin typeface="Segoe UI"/>
                <a:ea typeface="宋体"/>
                <a:cs typeface="Segoe UI"/>
              </a:rPr>
              <a:t>Powerful framework</a:t>
            </a:r>
            <a:endParaRPr lang="zh-CN" altLang="en-US" sz="1200" dirty="0">
              <a:latin typeface="Segoe UI"/>
              <a:ea typeface="宋体"/>
              <a:cs typeface="Segoe UI"/>
            </a:endParaRPr>
          </a:p>
        </p:txBody>
      </p:sp>
      <p:sp>
        <p:nvSpPr>
          <p:cNvPr id="35" name="矩形 34"/>
          <p:cNvSpPr/>
          <p:nvPr/>
        </p:nvSpPr>
        <p:spPr>
          <a:xfrm>
            <a:off x="994620" y="6099049"/>
            <a:ext cx="659155" cy="276999"/>
          </a:xfrm>
          <a:prstGeom prst="rect">
            <a:avLst/>
          </a:prstGeom>
        </p:spPr>
        <p:txBody>
          <a:bodyPr wrap="none" anchor="t">
            <a:spAutoFit/>
          </a:bodyPr>
          <a:lstStyle/>
          <a:p>
            <a:r>
              <a:rPr lang="en-US" altLang="zh-CN" sz="1200" dirty="0">
                <a:latin typeface="Segoe UI"/>
                <a:ea typeface="宋体"/>
                <a:cs typeface="Segoe UI"/>
              </a:rPr>
              <a:t>NoSQL</a:t>
            </a:r>
            <a:endParaRPr lang="zh-CN" altLang="en-US" sz="1200" dirty="0">
              <a:latin typeface="Segoe UI"/>
              <a:ea typeface="宋体"/>
              <a:cs typeface="Segoe UI"/>
            </a:endParaRPr>
          </a:p>
        </p:txBody>
      </p:sp>
      <p:pic>
        <p:nvPicPr>
          <p:cNvPr id="46"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04077" y="1166876"/>
            <a:ext cx="522838" cy="543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矩形 48"/>
          <p:cNvSpPr/>
          <p:nvPr/>
        </p:nvSpPr>
        <p:spPr>
          <a:xfrm>
            <a:off x="194018" y="2214511"/>
            <a:ext cx="2039790" cy="523220"/>
          </a:xfrm>
          <a:prstGeom prst="rect">
            <a:avLst/>
          </a:prstGeom>
          <a:noFill/>
        </p:spPr>
        <p:txBody>
          <a:bodyPr wrap="none" lIns="91440" tIns="45720" rIns="91440" bIns="45720">
            <a:spAutoFit/>
          </a:bodyPr>
          <a:lstStyle/>
          <a:p>
            <a:pPr algn="ctr"/>
            <a:r>
              <a:rPr lang="en-US" altLang="zh-CN" sz="2800" b="1"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rPr>
              <a:t>QRCode.js</a:t>
            </a:r>
            <a:endParaRPr lang="zh-CN" altLang="en-US" sz="2800" b="1" cap="none" spc="0"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endParaRPr>
          </a:p>
        </p:txBody>
      </p:sp>
      <p:sp>
        <p:nvSpPr>
          <p:cNvPr id="50" name="矩形 49"/>
          <p:cNvSpPr/>
          <p:nvPr/>
        </p:nvSpPr>
        <p:spPr>
          <a:xfrm>
            <a:off x="1178899" y="1711281"/>
            <a:ext cx="1421992" cy="276999"/>
          </a:xfrm>
          <a:prstGeom prst="rect">
            <a:avLst/>
          </a:prstGeom>
        </p:spPr>
        <p:txBody>
          <a:bodyPr wrap="none" anchor="t">
            <a:spAutoFit/>
          </a:bodyPr>
          <a:lstStyle/>
          <a:p>
            <a:r>
              <a:rPr lang="en-US" altLang="zh-CN" sz="1200" dirty="0">
                <a:latin typeface="Segoe UI"/>
                <a:ea typeface="宋体"/>
                <a:cs typeface="Segoe UI"/>
              </a:rPr>
              <a:t>Interact with users</a:t>
            </a:r>
            <a:endParaRPr lang="zh-CN" altLang="en-US" sz="1200" dirty="0">
              <a:latin typeface="Segoe UI"/>
              <a:ea typeface="宋体"/>
              <a:cs typeface="Segoe UI"/>
            </a:endParaRPr>
          </a:p>
        </p:txBody>
      </p:sp>
      <p:sp>
        <p:nvSpPr>
          <p:cNvPr id="51" name="矩形 50"/>
          <p:cNvSpPr/>
          <p:nvPr/>
        </p:nvSpPr>
        <p:spPr>
          <a:xfrm>
            <a:off x="377743" y="2673110"/>
            <a:ext cx="1523174" cy="261610"/>
          </a:xfrm>
          <a:prstGeom prst="rect">
            <a:avLst/>
          </a:prstGeom>
        </p:spPr>
        <p:txBody>
          <a:bodyPr wrap="none" anchor="t">
            <a:spAutoFit/>
          </a:bodyPr>
          <a:lstStyle/>
          <a:p>
            <a:r>
              <a:rPr lang="en-US" altLang="zh-CN" sz="1100" dirty="0">
                <a:latin typeface="Segoe UI"/>
                <a:ea typeface="宋体"/>
                <a:cs typeface="Segoe UI"/>
              </a:rPr>
              <a:t>QR</a:t>
            </a:r>
            <a:r>
              <a:rPr lang="en-US" altLang="zh-CN" sz="1100" dirty="0">
                <a:ea typeface="宋体"/>
              </a:rPr>
              <a:t> </a:t>
            </a:r>
            <a:r>
              <a:rPr lang="en-US" altLang="zh-CN" sz="1100" dirty="0">
                <a:latin typeface="Segoe UI"/>
                <a:ea typeface="宋体"/>
                <a:cs typeface="Segoe UI"/>
              </a:rPr>
              <a:t>Code</a:t>
            </a:r>
            <a:r>
              <a:rPr lang="en-US" altLang="zh-CN" sz="1100" dirty="0">
                <a:ea typeface="宋体"/>
              </a:rPr>
              <a:t> </a:t>
            </a:r>
            <a:r>
              <a:rPr lang="en-US" altLang="zh-CN" sz="1100" dirty="0">
                <a:latin typeface="Segoe UI"/>
                <a:ea typeface="宋体"/>
                <a:cs typeface="Segoe UI"/>
              </a:rPr>
              <a:t>Recognition</a:t>
            </a:r>
            <a:endParaRPr lang="zh-CN" altLang="en-US" sz="1100" dirty="0">
              <a:latin typeface="Segoe UI"/>
              <a:ea typeface="宋体"/>
              <a:cs typeface="Segoe UI"/>
            </a:endParaRPr>
          </a:p>
        </p:txBody>
      </p:sp>
      <p:grpSp>
        <p:nvGrpSpPr>
          <p:cNvPr id="1026" name="Group 1025">
            <a:extLst>
              <a:ext uri="{FF2B5EF4-FFF2-40B4-BE49-F238E27FC236}">
                <a16:creationId xmlns:a16="http://schemas.microsoft.com/office/drawing/2014/main" id="{AFF7A62C-B7FE-4CDB-8276-D5608A14FF85}"/>
              </a:ext>
            </a:extLst>
          </p:cNvPr>
          <p:cNvGrpSpPr/>
          <p:nvPr/>
        </p:nvGrpSpPr>
        <p:grpSpPr>
          <a:xfrm>
            <a:off x="6917774" y="1214820"/>
            <a:ext cx="2316014" cy="3657175"/>
            <a:chOff x="9215696" y="1196667"/>
            <a:chExt cx="2357695" cy="3722992"/>
          </a:xfrm>
        </p:grpSpPr>
        <p:pic>
          <p:nvPicPr>
            <p:cNvPr id="45" name="图片 4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215696" y="1196667"/>
              <a:ext cx="2357695" cy="3722992"/>
            </a:xfrm>
            <a:prstGeom prst="rect">
              <a:avLst/>
            </a:prstGeom>
          </p:spPr>
        </p:pic>
        <p:pic>
          <p:nvPicPr>
            <p:cNvPr id="53" name="Picture 2" descr="C:\Users\t-zihong\Documents\Tencent Files\302533115\Image\C2C\E408E6D36E1064B3D01F23F7828D999B.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b="4368"/>
            <a:stretch/>
          </p:blipFill>
          <p:spPr bwMode="auto">
            <a:xfrm>
              <a:off x="9769110" y="1939547"/>
              <a:ext cx="1341405" cy="238299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右中括号 21">
            <a:extLst>
              <a:ext uri="{FF2B5EF4-FFF2-40B4-BE49-F238E27FC236}">
                <a16:creationId xmlns:a16="http://schemas.microsoft.com/office/drawing/2014/main" id="{16126429-3060-4FD8-B50A-83999849E47A}"/>
              </a:ext>
            </a:extLst>
          </p:cNvPr>
          <p:cNvSpPr/>
          <p:nvPr/>
        </p:nvSpPr>
        <p:spPr>
          <a:xfrm>
            <a:off x="6294005" y="1352884"/>
            <a:ext cx="292613" cy="3033631"/>
          </a:xfrm>
          <a:prstGeom prst="rightBracket">
            <a:avLst/>
          </a:prstGeom>
          <a:ln w="57150">
            <a:solidFill>
              <a:srgbClr val="5B9BD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52CAF30-2E72-43FF-9F82-A94B65DD9A5B}"/>
              </a:ext>
            </a:extLst>
          </p:cNvPr>
          <p:cNvCxnSpPr>
            <a:cxnSpLocks/>
          </p:cNvCxnSpPr>
          <p:nvPr/>
        </p:nvCxnSpPr>
        <p:spPr>
          <a:xfrm>
            <a:off x="6586618" y="1432436"/>
            <a:ext cx="2045036" cy="12221"/>
          </a:xfrm>
          <a:prstGeom prst="straightConnector1">
            <a:avLst/>
          </a:prstGeom>
          <a:ln w="5715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54" name="Straight Connector 13">
            <a:extLst>
              <a:ext uri="{FF2B5EF4-FFF2-40B4-BE49-F238E27FC236}">
                <a16:creationId xmlns:a16="http://schemas.microsoft.com/office/drawing/2014/main" id="{EFAC71FA-EB11-4AA3-BA39-8D8B7EAF87D4}"/>
              </a:ext>
            </a:extLst>
          </p:cNvPr>
          <p:cNvCxnSpPr>
            <a:cxnSpLocks/>
          </p:cNvCxnSpPr>
          <p:nvPr/>
        </p:nvCxnSpPr>
        <p:spPr>
          <a:xfrm>
            <a:off x="8834883" y="5984055"/>
            <a:ext cx="0" cy="4563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30719-76C5-4DBD-980E-50F38686B0BB}"/>
              </a:ext>
            </a:extLst>
          </p:cNvPr>
          <p:cNvSpPr txBox="1"/>
          <p:nvPr/>
        </p:nvSpPr>
        <p:spPr>
          <a:xfrm>
            <a:off x="2754980" y="145284"/>
            <a:ext cx="6551187" cy="646331"/>
          </a:xfrm>
          <a:prstGeom prst="rect">
            <a:avLst/>
          </a:prstGeom>
          <a:noFill/>
        </p:spPr>
        <p:txBody>
          <a:bodyPr wrap="square" rtlCol="0">
            <a:spAutoFit/>
          </a:bodyPr>
          <a:lstStyle/>
          <a:p>
            <a:pPr algn="ctr"/>
            <a:r>
              <a:rPr lang="en-US" sz="3600" dirty="0">
                <a:latin typeface="Segoe UI" panose="020B0502040204020203" pitchFamily="34" charset="0"/>
                <a:cs typeface="Segoe UI" panose="020B0502040204020203" pitchFamily="34" charset="0"/>
              </a:rPr>
              <a:t>Intelligent Parking Assistant</a:t>
            </a:r>
          </a:p>
        </p:txBody>
      </p:sp>
      <p:grpSp>
        <p:nvGrpSpPr>
          <p:cNvPr id="63" name="Group 62">
            <a:extLst>
              <a:ext uri="{FF2B5EF4-FFF2-40B4-BE49-F238E27FC236}">
                <a16:creationId xmlns:a16="http://schemas.microsoft.com/office/drawing/2014/main" id="{384F0A7E-2EE5-4DA0-B727-94F50B6C07F0}"/>
              </a:ext>
            </a:extLst>
          </p:cNvPr>
          <p:cNvGrpSpPr/>
          <p:nvPr/>
        </p:nvGrpSpPr>
        <p:grpSpPr>
          <a:xfrm>
            <a:off x="9649560" y="1710218"/>
            <a:ext cx="2068515" cy="775315"/>
            <a:chOff x="7524521" y="2407054"/>
            <a:chExt cx="2068515" cy="775315"/>
          </a:xfrm>
        </p:grpSpPr>
        <p:grpSp>
          <p:nvGrpSpPr>
            <p:cNvPr id="43" name="Group 42">
              <a:extLst>
                <a:ext uri="{FF2B5EF4-FFF2-40B4-BE49-F238E27FC236}">
                  <a16:creationId xmlns:a16="http://schemas.microsoft.com/office/drawing/2014/main" id="{8ADB2A96-EBE0-4171-A5E6-5385FC8C9319}"/>
                </a:ext>
              </a:extLst>
            </p:cNvPr>
            <p:cNvGrpSpPr/>
            <p:nvPr/>
          </p:nvGrpSpPr>
          <p:grpSpPr>
            <a:xfrm>
              <a:off x="7609137" y="2407054"/>
              <a:ext cx="1866860" cy="497689"/>
              <a:chOff x="7624526" y="2646864"/>
              <a:chExt cx="1866860" cy="497689"/>
            </a:xfrm>
          </p:grpSpPr>
          <p:pic>
            <p:nvPicPr>
              <p:cNvPr id="36" name="图片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24526" y="2646864"/>
                <a:ext cx="497689" cy="497689"/>
              </a:xfrm>
              <a:prstGeom prst="rect">
                <a:avLst/>
              </a:prstGeom>
            </p:spPr>
          </p:pic>
          <p:sp>
            <p:nvSpPr>
              <p:cNvPr id="30" name="矩形 29"/>
              <p:cNvSpPr/>
              <p:nvPr/>
            </p:nvSpPr>
            <p:spPr>
              <a:xfrm>
                <a:off x="7857792" y="2708518"/>
                <a:ext cx="1633594" cy="369332"/>
              </a:xfrm>
              <a:prstGeom prst="rect">
                <a:avLst/>
              </a:prstGeom>
            </p:spPr>
            <p:txBody>
              <a:bodyPr wrap="square">
                <a:spAutoFit/>
              </a:bodyPr>
              <a:lstStyle/>
              <a:p>
                <a:pPr algn="ctr"/>
                <a:r>
                  <a:rPr lang="en-US" altLang="zh-CN" dirty="0">
                    <a:latin typeface="Segoe UI Semibold"/>
                    <a:cs typeface="Segoe UI" pitchFamily="34" charset="0"/>
                  </a:rPr>
                  <a:t>Xamarin</a:t>
                </a:r>
                <a:endParaRPr lang="zh-CN" altLang="en-US" dirty="0">
                  <a:latin typeface="Segoe UI Semibold"/>
                  <a:cs typeface="Segoe UI" pitchFamily="34" charset="0"/>
                </a:endParaRPr>
              </a:p>
            </p:txBody>
          </p:sp>
        </p:grpSp>
        <p:sp>
          <p:nvSpPr>
            <p:cNvPr id="44" name="矩形 49">
              <a:extLst>
                <a:ext uri="{FF2B5EF4-FFF2-40B4-BE49-F238E27FC236}">
                  <a16:creationId xmlns:a16="http://schemas.microsoft.com/office/drawing/2014/main" id="{95D7421C-9293-4033-845A-274E4F150F43}"/>
                </a:ext>
              </a:extLst>
            </p:cNvPr>
            <p:cNvSpPr/>
            <p:nvPr/>
          </p:nvSpPr>
          <p:spPr>
            <a:xfrm>
              <a:off x="7524521" y="2905370"/>
              <a:ext cx="2068515" cy="276999"/>
            </a:xfrm>
            <a:prstGeom prst="rect">
              <a:avLst/>
            </a:prstGeom>
          </p:spPr>
          <p:txBody>
            <a:bodyPr wrap="none" anchor="t">
              <a:spAutoFit/>
            </a:bodyPr>
            <a:lstStyle/>
            <a:p>
              <a:r>
                <a:rPr lang="en-US" altLang="zh-CN" sz="1200" dirty="0">
                  <a:latin typeface="Segoe UI"/>
                  <a:ea typeface="宋体"/>
                  <a:cs typeface="Segoe UI"/>
                </a:rPr>
                <a:t>Transform web app to client</a:t>
              </a:r>
              <a:endParaRPr lang="zh-CN" altLang="en-US" sz="1200" dirty="0">
                <a:latin typeface="Segoe UI"/>
                <a:ea typeface="宋体"/>
                <a:cs typeface="Segoe UI"/>
              </a:endParaRPr>
            </a:p>
          </p:txBody>
        </p:sp>
      </p:grpSp>
      <p:grpSp>
        <p:nvGrpSpPr>
          <p:cNvPr id="1024" name="Group 1023">
            <a:extLst>
              <a:ext uri="{FF2B5EF4-FFF2-40B4-BE49-F238E27FC236}">
                <a16:creationId xmlns:a16="http://schemas.microsoft.com/office/drawing/2014/main" id="{427BD77A-291D-4D67-ADC2-39757D5FD63E}"/>
              </a:ext>
            </a:extLst>
          </p:cNvPr>
          <p:cNvGrpSpPr/>
          <p:nvPr/>
        </p:nvGrpSpPr>
        <p:grpSpPr>
          <a:xfrm>
            <a:off x="9624204" y="2553394"/>
            <a:ext cx="1725409" cy="812839"/>
            <a:chOff x="7499165" y="3250230"/>
            <a:chExt cx="1725409" cy="812839"/>
          </a:xfrm>
        </p:grpSpPr>
        <p:pic>
          <p:nvPicPr>
            <p:cNvPr id="31" name="图片 3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09137" y="3250230"/>
              <a:ext cx="1294314" cy="496656"/>
            </a:xfrm>
            <a:prstGeom prst="rect">
              <a:avLst/>
            </a:prstGeom>
          </p:spPr>
        </p:pic>
        <p:sp>
          <p:nvSpPr>
            <p:cNvPr id="59" name="矩形 49">
              <a:extLst>
                <a:ext uri="{FF2B5EF4-FFF2-40B4-BE49-F238E27FC236}">
                  <a16:creationId xmlns:a16="http://schemas.microsoft.com/office/drawing/2014/main" id="{FEA57627-9B4D-44B8-BC05-E2818298430B}"/>
                </a:ext>
              </a:extLst>
            </p:cNvPr>
            <p:cNvSpPr/>
            <p:nvPr/>
          </p:nvSpPr>
          <p:spPr>
            <a:xfrm>
              <a:off x="7499165" y="3786070"/>
              <a:ext cx="1725409" cy="276999"/>
            </a:xfrm>
            <a:prstGeom prst="rect">
              <a:avLst/>
            </a:prstGeom>
          </p:spPr>
          <p:txBody>
            <a:bodyPr wrap="none" anchor="t">
              <a:spAutoFit/>
            </a:bodyPr>
            <a:lstStyle/>
            <a:p>
              <a:r>
                <a:rPr lang="en-US" altLang="zh-CN" sz="1200" dirty="0">
                  <a:latin typeface="Segoe UI"/>
                  <a:ea typeface="宋体"/>
                  <a:cs typeface="Segoe UI"/>
                </a:rPr>
                <a:t>Empower performance</a:t>
              </a:r>
              <a:endParaRPr lang="zh-CN" altLang="en-US" sz="1200" dirty="0">
                <a:latin typeface="Segoe UI"/>
                <a:ea typeface="宋体"/>
                <a:cs typeface="Segoe UI"/>
              </a:endParaRPr>
            </a:p>
          </p:txBody>
        </p:sp>
      </p:grpSp>
      <p:grpSp>
        <p:nvGrpSpPr>
          <p:cNvPr id="1025" name="Group 1024">
            <a:extLst>
              <a:ext uri="{FF2B5EF4-FFF2-40B4-BE49-F238E27FC236}">
                <a16:creationId xmlns:a16="http://schemas.microsoft.com/office/drawing/2014/main" id="{18BEB91C-46C1-42C3-9DEF-408CECADF13B}"/>
              </a:ext>
            </a:extLst>
          </p:cNvPr>
          <p:cNvGrpSpPr/>
          <p:nvPr/>
        </p:nvGrpSpPr>
        <p:grpSpPr>
          <a:xfrm>
            <a:off x="9537221" y="3202907"/>
            <a:ext cx="2094249" cy="1032083"/>
            <a:chOff x="7428237" y="3789019"/>
            <a:chExt cx="2094249" cy="1032083"/>
          </a:xfrm>
        </p:grpSpPr>
        <p:pic>
          <p:nvPicPr>
            <p:cNvPr id="4" name="图片 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28237" y="3789019"/>
              <a:ext cx="2064166" cy="1032083"/>
            </a:xfrm>
            <a:prstGeom prst="rect">
              <a:avLst/>
            </a:prstGeom>
          </p:spPr>
        </p:pic>
        <p:sp>
          <p:nvSpPr>
            <p:cNvPr id="61" name="矩形 49">
              <a:extLst>
                <a:ext uri="{FF2B5EF4-FFF2-40B4-BE49-F238E27FC236}">
                  <a16:creationId xmlns:a16="http://schemas.microsoft.com/office/drawing/2014/main" id="{E15E7489-4E38-49A0-99A3-77A1BC521A30}"/>
                </a:ext>
              </a:extLst>
            </p:cNvPr>
            <p:cNvSpPr/>
            <p:nvPr/>
          </p:nvSpPr>
          <p:spPr>
            <a:xfrm>
              <a:off x="7530787" y="4482107"/>
              <a:ext cx="1991699" cy="276999"/>
            </a:xfrm>
            <a:prstGeom prst="rect">
              <a:avLst/>
            </a:prstGeom>
          </p:spPr>
          <p:txBody>
            <a:bodyPr wrap="none" anchor="t">
              <a:spAutoFit/>
            </a:bodyPr>
            <a:lstStyle/>
            <a:p>
              <a:r>
                <a:rPr lang="en-US" altLang="zh-CN" sz="1200" dirty="0">
                  <a:latin typeface="Segoe UI"/>
                  <a:ea typeface="宋体"/>
                  <a:cs typeface="Segoe UI"/>
                </a:rPr>
                <a:t>Distribute app to everyone</a:t>
              </a:r>
              <a:endParaRPr lang="zh-CN" altLang="en-US" sz="1200" dirty="0">
                <a:latin typeface="Segoe UI"/>
                <a:ea typeface="宋体"/>
                <a:cs typeface="Segoe UI"/>
              </a:endParaRPr>
            </a:p>
          </p:txBody>
        </p:sp>
      </p:grpSp>
      <p:pic>
        <p:nvPicPr>
          <p:cNvPr id="27" name="Picture 26">
            <a:extLst>
              <a:ext uri="{FF2B5EF4-FFF2-40B4-BE49-F238E27FC236}">
                <a16:creationId xmlns:a16="http://schemas.microsoft.com/office/drawing/2014/main" id="{137A222E-BA7F-45C8-B5E9-D9054D7481AC}"/>
              </a:ext>
            </a:extLst>
          </p:cNvPr>
          <p:cNvPicPr>
            <a:picLocks noChangeAspect="1"/>
          </p:cNvPicPr>
          <p:nvPr/>
        </p:nvPicPr>
        <p:blipFill>
          <a:blip r:embed="rId21"/>
          <a:stretch>
            <a:fillRect/>
          </a:stretch>
        </p:blipFill>
        <p:spPr>
          <a:xfrm>
            <a:off x="6854545" y="5830393"/>
            <a:ext cx="4776925" cy="809233"/>
          </a:xfrm>
          <a:prstGeom prst="rect">
            <a:avLst/>
          </a:prstGeom>
        </p:spPr>
      </p:pic>
    </p:spTree>
    <p:extLst>
      <p:ext uri="{BB962C8B-B14F-4D97-AF65-F5344CB8AC3E}">
        <p14:creationId xmlns:p14="http://schemas.microsoft.com/office/powerpoint/2010/main" val="271205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par>
                                <p:cTn id="16" presetID="10"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10" presetClass="entr" presetSubtype="0"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par>
                                <p:cTn id="103" presetID="10" presetClass="entr" presetSubtype="0" fill="hold" nodeType="with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fade">
                                      <p:cBhvr>
                                        <p:cTn id="105" dur="500"/>
                                        <p:tgtEl>
                                          <p:spTgt spid="63"/>
                                        </p:tgtEl>
                                      </p:cBhvr>
                                    </p:animEffect>
                                  </p:childTnLst>
                                </p:cTn>
                              </p:par>
                              <p:par>
                                <p:cTn id="106" presetID="10" presetClass="entr" presetSubtype="0" fill="hold" nodeType="withEffect">
                                  <p:stCondLst>
                                    <p:cond delay="0"/>
                                  </p:stCondLst>
                                  <p:childTnLst>
                                    <p:set>
                                      <p:cBhvr>
                                        <p:cTn id="107" dur="1" fill="hold">
                                          <p:stCondLst>
                                            <p:cond delay="0"/>
                                          </p:stCondLst>
                                        </p:cTn>
                                        <p:tgtEl>
                                          <p:spTgt spid="1024"/>
                                        </p:tgtEl>
                                        <p:attrNameLst>
                                          <p:attrName>style.visibility</p:attrName>
                                        </p:attrNameLst>
                                      </p:cBhvr>
                                      <p:to>
                                        <p:strVal val="visible"/>
                                      </p:to>
                                    </p:set>
                                    <p:animEffect transition="in" filter="fade">
                                      <p:cBhvr>
                                        <p:cTn id="108" dur="500"/>
                                        <p:tgtEl>
                                          <p:spTgt spid="1024"/>
                                        </p:tgtEl>
                                      </p:cBhvr>
                                    </p:animEffect>
                                  </p:childTnLst>
                                </p:cTn>
                              </p:par>
                              <p:par>
                                <p:cTn id="109" presetID="10" presetClass="entr" presetSubtype="0" fill="hold" nodeType="withEffect">
                                  <p:stCondLst>
                                    <p:cond delay="0"/>
                                  </p:stCondLst>
                                  <p:childTnLst>
                                    <p:set>
                                      <p:cBhvr>
                                        <p:cTn id="110" dur="1" fill="hold">
                                          <p:stCondLst>
                                            <p:cond delay="0"/>
                                          </p:stCondLst>
                                        </p:cTn>
                                        <p:tgtEl>
                                          <p:spTgt spid="1025"/>
                                        </p:tgtEl>
                                        <p:attrNameLst>
                                          <p:attrName>style.visibility</p:attrName>
                                        </p:attrNameLst>
                                      </p:cBhvr>
                                      <p:to>
                                        <p:strVal val="visible"/>
                                      </p:to>
                                    </p:set>
                                    <p:animEffect transition="in" filter="fade">
                                      <p:cBhvr>
                                        <p:cTn id="111" dur="500"/>
                                        <p:tgtEl>
                                          <p:spTgt spid="1025"/>
                                        </p:tgtEl>
                                      </p:cBhvr>
                                    </p:animEffect>
                                  </p:childTnLst>
                                </p:cTn>
                              </p:par>
                              <p:par>
                                <p:cTn id="112" presetID="10" presetClass="entr" presetSubtype="0" fill="hold" nodeType="withEffect">
                                  <p:stCondLst>
                                    <p:cond delay="0"/>
                                  </p:stCondLst>
                                  <p:childTnLst>
                                    <p:set>
                                      <p:cBhvr>
                                        <p:cTn id="113" dur="1" fill="hold">
                                          <p:stCondLst>
                                            <p:cond delay="0"/>
                                          </p:stCondLst>
                                        </p:cTn>
                                        <p:tgtEl>
                                          <p:spTgt spid="1026"/>
                                        </p:tgtEl>
                                        <p:attrNameLst>
                                          <p:attrName>style.visibility</p:attrName>
                                        </p:attrNameLst>
                                      </p:cBhvr>
                                      <p:to>
                                        <p:strVal val="visible"/>
                                      </p:to>
                                    </p:set>
                                    <p:animEffect transition="in" filter="fade">
                                      <p:cBhvr>
                                        <p:cTn id="114" dur="500"/>
                                        <p:tgtEl>
                                          <p:spTgt spid="1026"/>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500"/>
                                        <p:tgtEl>
                                          <p:spTgt spid="26"/>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 grpId="0"/>
      <p:bldP spid="5" grpId="0"/>
      <p:bldP spid="6" grpId="0"/>
      <p:bldP spid="37" grpId="0"/>
      <p:bldP spid="38" grpId="0"/>
      <p:bldP spid="42" grpId="0"/>
      <p:bldP spid="10" grpId="0"/>
      <p:bldP spid="11" grpId="0"/>
      <p:bldP spid="17" grpId="0"/>
      <p:bldP spid="28" grpId="0"/>
      <p:bldP spid="33" grpId="0"/>
      <p:bldP spid="35" grpId="0"/>
      <p:bldP spid="49" grpId="0"/>
      <p:bldP spid="50" grpId="0"/>
      <p:bldP spid="51" grpId="0"/>
      <p:bldP spid="22" grpId="0" animBg="1"/>
      <p:bldP spid="39" grpId="0"/>
    </p:bldLst>
  </p:timing>
</p:sld>
</file>

<file path=ppt/theme/theme1.xml><?xml version="1.0" encoding="utf-8"?>
<a:theme xmlns:a="http://schemas.openxmlformats.org/drawingml/2006/main" name="AccentBoxVTI">
  <a:themeElements>
    <a:clrScheme name="AnalogousFromDarkSeedLeftStep">
      <a:dk1>
        <a:srgbClr val="000000"/>
      </a:dk1>
      <a:lt1>
        <a:srgbClr val="FFFFFF"/>
      </a:lt1>
      <a:dk2>
        <a:srgbClr val="413024"/>
      </a:dk2>
      <a:lt2>
        <a:srgbClr val="E8E2E8"/>
      </a:lt2>
      <a:accent1>
        <a:srgbClr val="4DB748"/>
      </a:accent1>
      <a:accent2>
        <a:srgbClr val="72B13B"/>
      </a:accent2>
      <a:accent3>
        <a:srgbClr val="9CA742"/>
      </a:accent3>
      <a:accent4>
        <a:srgbClr val="B18E3B"/>
      </a:accent4>
      <a:accent5>
        <a:srgbClr val="C36E4D"/>
      </a:accent5>
      <a:accent6>
        <a:srgbClr val="B13B4A"/>
      </a:accent6>
      <a:hlink>
        <a:srgbClr val="B5723C"/>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646</Words>
  <Application>Microsoft Office PowerPoint</Application>
  <PresentationFormat>Widescreen</PresentationFormat>
  <Paragraphs>130</Paragraphs>
  <Slides>16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Arial</vt:lpstr>
      <vt:lpstr>Avenir Next LT Pro</vt:lpstr>
      <vt:lpstr>Calibri</vt:lpstr>
      <vt:lpstr>Segoe UI</vt:lpstr>
      <vt:lpstr>Segoe UI Semibold</vt:lpstr>
      <vt:lpstr>Segoe UI Semilight</vt:lpstr>
      <vt:lpstr>AccentBoxVTI</vt:lpstr>
      <vt:lpstr>Intelligent Parking Assistant</vt:lpstr>
      <vt:lpstr>Issue &amp; Potential Resolution</vt:lpstr>
      <vt:lpstr>Resolutions</vt:lpstr>
      <vt:lpstr>Resolution - Flexible Parking Lots</vt:lpstr>
      <vt:lpstr>IntelliPA – Web/Mobile App</vt:lpstr>
      <vt:lpstr>IntelliPA – Backend</vt:lpstr>
      <vt:lpstr>IntelliPA – Backend</vt:lpstr>
      <vt:lpstr>IntelliPA – Backend</vt:lpstr>
      <vt:lpstr>PowerPoint Presentation</vt:lpstr>
      <vt:lpstr>PowerPoint Presentation</vt:lpstr>
      <vt:lpstr>Future features &amp; applications</vt:lpstr>
      <vt:lpstr>Future features &amp; applications</vt:lpstr>
      <vt:lpstr>PowerPoint Presentation</vt:lpstr>
      <vt:lpstr>Future features &amp; applications</vt:lpstr>
      <vt:lpstr>Meet our great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Parking Assistant</dc:title>
  <dc:creator>Henry Huang</dc:creator>
  <cp:lastModifiedBy>Henry Huang</cp:lastModifiedBy>
  <cp:revision>12</cp:revision>
  <dcterms:created xsi:type="dcterms:W3CDTF">2020-08-03T05:07:28Z</dcterms:created>
  <dcterms:modified xsi:type="dcterms:W3CDTF">2020-08-03T07:50:07Z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2020-08-03T05:23:26Z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241ede29-5042-463f-ae83-b8b6cf5c9a50</vt:lpwstr>
  </property>
  <property fmtid="{D5CDD505-2E9C-101B-9397-08002B2CF9AE}" pid="8" name="MSIP_Label_f42aa342-8706-4288-bd11-ebb85995028c_ContentBits">
    <vt:lpwstr>0</vt:lpwstr>
  </property>
</Properties>
</file>